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746"/>
    <a:srgbClr val="D1A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F38AB-0A6A-4382-A9C5-7C3D9B40498E}" type="doc">
      <dgm:prSet loTypeId="urn:microsoft.com/office/officeart/2005/8/layout/cycle5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08C2D981-085C-417E-90E1-E52D19866BBA}">
      <dgm:prSet phldrT="[Tekst]" phldr="0" custT="1"/>
      <dgm:spPr>
        <a:solidFill>
          <a:srgbClr val="D8A746"/>
        </a:solidFill>
      </dgm:spPr>
      <dgm:t>
        <a:bodyPr/>
        <a:lstStyle/>
        <a:p>
          <a:r>
            <a:rPr lang="hr-HR" sz="1800" b="1" dirty="0">
              <a:ln/>
              <a:solidFill>
                <a:sysClr val="windowText" lastClr="000000"/>
              </a:solidFill>
              <a:latin typeface="Axiforma" panose="00000500000000000000" pitchFamily="50" charset="-18"/>
            </a:rPr>
            <a:t>Planiranje</a:t>
          </a:r>
        </a:p>
      </dgm:t>
    </dgm:pt>
    <dgm:pt modelId="{B0F9991C-138F-4143-B2E3-9C2CC7DB2E79}" type="parTrans" cxnId="{1353DCB3-D3CC-4E56-A2AE-8604C01B7C85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CDC22108-A443-4D13-8AAF-99ADEFE8C0A6}" type="sibTrans" cxnId="{1353DCB3-D3CC-4E56-A2AE-8604C01B7C85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D96E04F3-B86E-4805-8EB0-61BDA9203E8A}">
      <dgm:prSet phldrT="[Tekst]" phldr="0" custT="1"/>
      <dgm:spPr>
        <a:solidFill>
          <a:srgbClr val="D8A746"/>
        </a:solidFill>
      </dgm:spPr>
      <dgm:t>
        <a:bodyPr/>
        <a:lstStyle/>
        <a:p>
          <a:r>
            <a:rPr lang="hr-HR" sz="1700" b="1">
              <a:ln/>
              <a:solidFill>
                <a:sysClr val="windowText" lastClr="000000"/>
              </a:solidFill>
              <a:latin typeface="Axiforma" panose="00000500000000000000" pitchFamily="50" charset="-18"/>
            </a:rPr>
            <a:t>Dokumentacija</a:t>
          </a:r>
          <a:endParaRPr lang="hr-HR" sz="1700" b="1" dirty="0">
            <a:ln/>
            <a:solidFill>
              <a:sysClr val="windowText" lastClr="000000"/>
            </a:solidFill>
            <a:latin typeface="Axiforma" panose="00000500000000000000" pitchFamily="50" charset="-18"/>
          </a:endParaRPr>
        </a:p>
      </dgm:t>
    </dgm:pt>
    <dgm:pt modelId="{A9BEB730-B49C-47BA-A8EC-E63EB9EC16FE}" type="parTrans" cxnId="{069FB129-3310-4730-A392-17C796470E6B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0EDE39A1-10FD-4580-A118-A2523CF75A27}" type="sibTrans" cxnId="{069FB129-3310-4730-A392-17C796470E6B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9D3221B7-DE5D-4345-B3F5-408EBFD20517}">
      <dgm:prSet phldrT="[Tekst]" phldr="0" custT="1"/>
      <dgm:spPr>
        <a:solidFill>
          <a:srgbClr val="D8A746"/>
        </a:solidFill>
      </dgm:spPr>
      <dgm:t>
        <a:bodyPr/>
        <a:lstStyle/>
        <a:p>
          <a:r>
            <a:rPr lang="hr-HR" sz="1800" b="1" dirty="0">
              <a:ln/>
              <a:solidFill>
                <a:sysClr val="windowText" lastClr="000000"/>
              </a:solidFill>
              <a:latin typeface="Axiforma" panose="00000500000000000000" pitchFamily="50" charset="-18"/>
            </a:rPr>
            <a:t>Financijski</a:t>
          </a:r>
          <a:r>
            <a:rPr lang="hr-HR" sz="1800" dirty="0">
              <a:ln/>
              <a:solidFill>
                <a:sysClr val="windowText" lastClr="000000"/>
              </a:solidFill>
              <a:latin typeface="Axiforma" panose="00000500000000000000" pitchFamily="50" charset="-18"/>
            </a:rPr>
            <a:t> </a:t>
          </a:r>
          <a:r>
            <a:rPr lang="hr-HR" sz="1800" b="1" dirty="0">
              <a:ln/>
              <a:solidFill>
                <a:sysClr val="windowText" lastClr="000000"/>
              </a:solidFill>
              <a:latin typeface="Axiforma" panose="00000500000000000000" pitchFamily="50" charset="-18"/>
            </a:rPr>
            <a:t>plan</a:t>
          </a:r>
        </a:p>
      </dgm:t>
    </dgm:pt>
    <dgm:pt modelId="{B35613D7-7359-4B1C-9694-B0D889639D44}" type="parTrans" cxnId="{D2A78272-8494-4FE8-9792-3473D2B9878C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3A111A95-B3ED-4D21-8EE9-BA414FEF72E3}" type="sibTrans" cxnId="{D2A78272-8494-4FE8-9792-3473D2B9878C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9781557C-FAC4-4F8A-AB18-F7826305AFBA}">
      <dgm:prSet phldrT="[Tekst]" phldr="0" custT="1"/>
      <dgm:spPr>
        <a:solidFill>
          <a:srgbClr val="D8A746"/>
        </a:solidFill>
      </dgm:spPr>
      <dgm:t>
        <a:bodyPr/>
        <a:lstStyle/>
        <a:p>
          <a:r>
            <a:rPr lang="hr-HR" sz="1800" b="1">
              <a:solidFill>
                <a:sysClr val="windowText" lastClr="000000"/>
              </a:solidFill>
              <a:latin typeface="Axiforma" panose="00000500000000000000" pitchFamily="50" charset="-18"/>
            </a:rPr>
            <a:t>Nabava</a:t>
          </a:r>
          <a:endParaRPr lang="hr-HR" sz="1800" b="1" dirty="0">
            <a:solidFill>
              <a:sysClr val="windowText" lastClr="000000"/>
            </a:solidFill>
            <a:latin typeface="Axiforma" panose="00000500000000000000" pitchFamily="50" charset="-18"/>
          </a:endParaRPr>
        </a:p>
      </dgm:t>
    </dgm:pt>
    <dgm:pt modelId="{19BE711D-647C-44A7-A8E1-558122790F7A}" type="parTrans" cxnId="{D7480220-9AB8-4391-928D-5110EAEF0606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EECDE377-4670-4137-85A7-980AD2E96291}" type="sibTrans" cxnId="{D7480220-9AB8-4391-928D-5110EAEF0606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223B7F17-172A-4AFD-A250-556F705F59A1}">
      <dgm:prSet phldrT="[Tekst]" phldr="0" custT="1"/>
      <dgm:spPr>
        <a:solidFill>
          <a:srgbClr val="D8A746"/>
        </a:solidFill>
      </dgm:spPr>
      <dgm:t>
        <a:bodyPr/>
        <a:lstStyle/>
        <a:p>
          <a:r>
            <a:rPr lang="hr-HR" sz="1800" b="1">
              <a:solidFill>
                <a:sysClr val="windowText" lastClr="000000"/>
              </a:solidFill>
              <a:latin typeface="Axiforma" panose="00000500000000000000" pitchFamily="50" charset="-18"/>
            </a:rPr>
            <a:t>Komunikacija</a:t>
          </a:r>
          <a:endParaRPr lang="hr-HR" sz="1800" b="1" dirty="0">
            <a:solidFill>
              <a:sysClr val="windowText" lastClr="000000"/>
            </a:solidFill>
            <a:latin typeface="Axiforma" panose="00000500000000000000" pitchFamily="50" charset="-18"/>
          </a:endParaRPr>
        </a:p>
      </dgm:t>
    </dgm:pt>
    <dgm:pt modelId="{DC69FFAF-1B8C-4144-AD94-C28B2FC3A45A}" type="parTrans" cxnId="{101669E4-6846-439C-924D-9056B61EC55C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AFF17BFB-5D65-4CAD-BC03-8C588D54A134}" type="sibTrans" cxnId="{101669E4-6846-439C-924D-9056B61EC55C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106C238A-CAE5-41B0-B7F0-B02F237753F8}">
      <dgm:prSet phldrT="[Tekst]" phldr="0" custT="1"/>
      <dgm:spPr>
        <a:solidFill>
          <a:srgbClr val="D8A746"/>
        </a:solidFill>
      </dgm:spPr>
      <dgm:t>
        <a:bodyPr/>
        <a:lstStyle/>
        <a:p>
          <a:r>
            <a:rPr lang="hr-HR" sz="1800" b="1">
              <a:solidFill>
                <a:sysClr val="windowText" lastClr="000000"/>
              </a:solidFill>
              <a:latin typeface="Axiforma" panose="00000500000000000000" pitchFamily="50" charset="-18"/>
            </a:rPr>
            <a:t>Provedba / upravljanje projektom</a:t>
          </a:r>
          <a:endParaRPr lang="hr-HR" sz="1800" b="1" dirty="0">
            <a:solidFill>
              <a:sysClr val="windowText" lastClr="000000"/>
            </a:solidFill>
            <a:latin typeface="Axiforma" panose="00000500000000000000" pitchFamily="50" charset="-18"/>
          </a:endParaRPr>
        </a:p>
      </dgm:t>
    </dgm:pt>
    <dgm:pt modelId="{50CC46FE-073A-4BBD-B74F-6516C8B26DCC}" type="parTrans" cxnId="{2495589C-3928-484A-BA03-A8AEE86F5E62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AF059B91-2F2C-42F0-99EA-F888F0379FB7}" type="sibTrans" cxnId="{2495589C-3928-484A-BA03-A8AEE86F5E62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FDC33A0F-488E-4EE2-900F-61C708B397AE}">
      <dgm:prSet phldrT="[Tekst]" phldr="0" custT="1"/>
      <dgm:spPr>
        <a:solidFill>
          <a:srgbClr val="D8A746"/>
        </a:solidFill>
      </dgm:spPr>
      <dgm:t>
        <a:bodyPr/>
        <a:lstStyle/>
        <a:p>
          <a:r>
            <a:rPr lang="hr-HR" sz="1600" b="1" dirty="0">
              <a:solidFill>
                <a:sysClr val="windowText" lastClr="000000"/>
              </a:solidFill>
              <a:latin typeface="Axiforma" panose="00000500000000000000" pitchFamily="50" charset="-18"/>
            </a:rPr>
            <a:t>Arhiviranje dokumentacije i kontrola na lokaciji investicije</a:t>
          </a:r>
        </a:p>
      </dgm:t>
    </dgm:pt>
    <dgm:pt modelId="{2EEC73EE-FE8D-4AA4-9ABA-B0BA841E480D}" type="parTrans" cxnId="{3C56D394-96A9-471C-850C-F4743BD9E876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71A7F648-3294-4DEA-939C-AFCE32700705}" type="sibTrans" cxnId="{3C56D394-96A9-471C-850C-F4743BD9E876}">
      <dgm:prSet/>
      <dgm:spPr/>
      <dgm:t>
        <a:bodyPr/>
        <a:lstStyle/>
        <a:p>
          <a:endParaRPr lang="hr-HR" sz="1800">
            <a:latin typeface="Axiforma" panose="00000500000000000000" pitchFamily="50" charset="-18"/>
          </a:endParaRPr>
        </a:p>
      </dgm:t>
    </dgm:pt>
    <dgm:pt modelId="{BB159CB1-0076-4594-B024-ED31F35EF563}" type="pres">
      <dgm:prSet presAssocID="{3CBF38AB-0A6A-4382-A9C5-7C3D9B40498E}" presName="cycle" presStyleCnt="0">
        <dgm:presLayoutVars>
          <dgm:dir/>
          <dgm:resizeHandles val="exact"/>
        </dgm:presLayoutVars>
      </dgm:prSet>
      <dgm:spPr/>
    </dgm:pt>
    <dgm:pt modelId="{2E912156-C413-4773-A21F-43F644141B6D}" type="pres">
      <dgm:prSet presAssocID="{08C2D981-085C-417E-90E1-E52D19866BBA}" presName="node" presStyleLbl="node1" presStyleIdx="0" presStyleCnt="7">
        <dgm:presLayoutVars>
          <dgm:bulletEnabled val="1"/>
        </dgm:presLayoutVars>
      </dgm:prSet>
      <dgm:spPr/>
    </dgm:pt>
    <dgm:pt modelId="{ED42DF48-F015-4B46-9B34-478058A343E6}" type="pres">
      <dgm:prSet presAssocID="{08C2D981-085C-417E-90E1-E52D19866BBA}" presName="spNode" presStyleCnt="0"/>
      <dgm:spPr/>
    </dgm:pt>
    <dgm:pt modelId="{2A47DA21-8E6C-429D-9DA9-0CF0477ED1D7}" type="pres">
      <dgm:prSet presAssocID="{CDC22108-A443-4D13-8AAF-99ADEFE8C0A6}" presName="sibTrans" presStyleLbl="sibTrans1D1" presStyleIdx="0" presStyleCnt="7"/>
      <dgm:spPr/>
    </dgm:pt>
    <dgm:pt modelId="{D980F1BE-4042-4583-A6F5-96A594305193}" type="pres">
      <dgm:prSet presAssocID="{D96E04F3-B86E-4805-8EB0-61BDA9203E8A}" presName="node" presStyleLbl="node1" presStyleIdx="1" presStyleCnt="7">
        <dgm:presLayoutVars>
          <dgm:bulletEnabled val="1"/>
        </dgm:presLayoutVars>
      </dgm:prSet>
      <dgm:spPr/>
    </dgm:pt>
    <dgm:pt modelId="{98B097A6-D809-4DF8-BD38-5B2C26F4602D}" type="pres">
      <dgm:prSet presAssocID="{D96E04F3-B86E-4805-8EB0-61BDA9203E8A}" presName="spNode" presStyleCnt="0"/>
      <dgm:spPr/>
    </dgm:pt>
    <dgm:pt modelId="{476417D6-974A-4BF5-97AF-6E7F629CA7FA}" type="pres">
      <dgm:prSet presAssocID="{0EDE39A1-10FD-4580-A118-A2523CF75A27}" presName="sibTrans" presStyleLbl="sibTrans1D1" presStyleIdx="1" presStyleCnt="7"/>
      <dgm:spPr/>
    </dgm:pt>
    <dgm:pt modelId="{500F9B1A-4D20-4F1A-BF02-63E53FC0CE37}" type="pres">
      <dgm:prSet presAssocID="{9D3221B7-DE5D-4345-B3F5-408EBFD20517}" presName="node" presStyleLbl="node1" presStyleIdx="2" presStyleCnt="7">
        <dgm:presLayoutVars>
          <dgm:bulletEnabled val="1"/>
        </dgm:presLayoutVars>
      </dgm:prSet>
      <dgm:spPr/>
    </dgm:pt>
    <dgm:pt modelId="{727782A1-8B31-4070-BCAF-2C3300D9760D}" type="pres">
      <dgm:prSet presAssocID="{9D3221B7-DE5D-4345-B3F5-408EBFD20517}" presName="spNode" presStyleCnt="0"/>
      <dgm:spPr/>
    </dgm:pt>
    <dgm:pt modelId="{C8AE0414-235E-4699-82A8-7033546EE318}" type="pres">
      <dgm:prSet presAssocID="{3A111A95-B3ED-4D21-8EE9-BA414FEF72E3}" presName="sibTrans" presStyleLbl="sibTrans1D1" presStyleIdx="2" presStyleCnt="7"/>
      <dgm:spPr/>
    </dgm:pt>
    <dgm:pt modelId="{667B579B-0635-4893-80D7-FE28CD38CE2A}" type="pres">
      <dgm:prSet presAssocID="{9781557C-FAC4-4F8A-AB18-F7826305AFBA}" presName="node" presStyleLbl="node1" presStyleIdx="3" presStyleCnt="7">
        <dgm:presLayoutVars>
          <dgm:bulletEnabled val="1"/>
        </dgm:presLayoutVars>
      </dgm:prSet>
      <dgm:spPr/>
    </dgm:pt>
    <dgm:pt modelId="{F4EA9BC8-9E46-473A-91E7-5C3C746F5FBA}" type="pres">
      <dgm:prSet presAssocID="{9781557C-FAC4-4F8A-AB18-F7826305AFBA}" presName="spNode" presStyleCnt="0"/>
      <dgm:spPr/>
    </dgm:pt>
    <dgm:pt modelId="{3E11EED6-C2A3-440D-81B4-7BEE5B551131}" type="pres">
      <dgm:prSet presAssocID="{EECDE377-4670-4137-85A7-980AD2E96291}" presName="sibTrans" presStyleLbl="sibTrans1D1" presStyleIdx="3" presStyleCnt="7"/>
      <dgm:spPr/>
    </dgm:pt>
    <dgm:pt modelId="{FCAF452E-3426-4E00-A4BB-0DD2C16EB83C}" type="pres">
      <dgm:prSet presAssocID="{106C238A-CAE5-41B0-B7F0-B02F237753F8}" presName="node" presStyleLbl="node1" presStyleIdx="4" presStyleCnt="7">
        <dgm:presLayoutVars>
          <dgm:bulletEnabled val="1"/>
        </dgm:presLayoutVars>
      </dgm:prSet>
      <dgm:spPr/>
    </dgm:pt>
    <dgm:pt modelId="{8D1E5F74-CF92-4005-8165-D62FCEBF8104}" type="pres">
      <dgm:prSet presAssocID="{106C238A-CAE5-41B0-B7F0-B02F237753F8}" presName="spNode" presStyleCnt="0"/>
      <dgm:spPr/>
    </dgm:pt>
    <dgm:pt modelId="{76358416-A8C0-461A-B8C1-1A6B281A357E}" type="pres">
      <dgm:prSet presAssocID="{AF059B91-2F2C-42F0-99EA-F888F0379FB7}" presName="sibTrans" presStyleLbl="sibTrans1D1" presStyleIdx="4" presStyleCnt="7"/>
      <dgm:spPr/>
    </dgm:pt>
    <dgm:pt modelId="{FF0E8FF2-9CD9-445A-9627-F3E5710EB8EF}" type="pres">
      <dgm:prSet presAssocID="{223B7F17-172A-4AFD-A250-556F705F59A1}" presName="node" presStyleLbl="node1" presStyleIdx="5" presStyleCnt="7">
        <dgm:presLayoutVars>
          <dgm:bulletEnabled val="1"/>
        </dgm:presLayoutVars>
      </dgm:prSet>
      <dgm:spPr/>
    </dgm:pt>
    <dgm:pt modelId="{4B0242C6-EB3A-47EF-A25E-EAA4A6E833F0}" type="pres">
      <dgm:prSet presAssocID="{223B7F17-172A-4AFD-A250-556F705F59A1}" presName="spNode" presStyleCnt="0"/>
      <dgm:spPr/>
    </dgm:pt>
    <dgm:pt modelId="{AC3765D0-E60C-4F55-8B69-782582DB1FEA}" type="pres">
      <dgm:prSet presAssocID="{AFF17BFB-5D65-4CAD-BC03-8C588D54A134}" presName="sibTrans" presStyleLbl="sibTrans1D1" presStyleIdx="5" presStyleCnt="7"/>
      <dgm:spPr/>
    </dgm:pt>
    <dgm:pt modelId="{1BADC9E4-902E-4A26-9ED9-0ED4B4EC1B2D}" type="pres">
      <dgm:prSet presAssocID="{FDC33A0F-488E-4EE2-900F-61C708B397AE}" presName="node" presStyleLbl="node1" presStyleIdx="6" presStyleCnt="7" custScaleY="128291">
        <dgm:presLayoutVars>
          <dgm:bulletEnabled val="1"/>
        </dgm:presLayoutVars>
      </dgm:prSet>
      <dgm:spPr/>
    </dgm:pt>
    <dgm:pt modelId="{2841C3A8-9BC9-4ED3-A334-F90150AF1160}" type="pres">
      <dgm:prSet presAssocID="{FDC33A0F-488E-4EE2-900F-61C708B397AE}" presName="spNode" presStyleCnt="0"/>
      <dgm:spPr/>
    </dgm:pt>
    <dgm:pt modelId="{E2418406-B824-465D-8741-00A6919B3417}" type="pres">
      <dgm:prSet presAssocID="{71A7F648-3294-4DEA-939C-AFCE32700705}" presName="sibTrans" presStyleLbl="sibTrans1D1" presStyleIdx="6" presStyleCnt="7"/>
      <dgm:spPr/>
    </dgm:pt>
  </dgm:ptLst>
  <dgm:cxnLst>
    <dgm:cxn modelId="{F5F50D10-1EF2-4054-BA7D-7E3633B873B7}" type="presOf" srcId="{08C2D981-085C-417E-90E1-E52D19866BBA}" destId="{2E912156-C413-4773-A21F-43F644141B6D}" srcOrd="0" destOrd="0" presId="urn:microsoft.com/office/officeart/2005/8/layout/cycle5"/>
    <dgm:cxn modelId="{0E88A312-4038-4996-B9A4-2C17DE4FFF80}" type="presOf" srcId="{EECDE377-4670-4137-85A7-980AD2E96291}" destId="{3E11EED6-C2A3-440D-81B4-7BEE5B551131}" srcOrd="0" destOrd="0" presId="urn:microsoft.com/office/officeart/2005/8/layout/cycle5"/>
    <dgm:cxn modelId="{FB6FBE1F-0063-4A76-990D-605DEF5398F7}" type="presOf" srcId="{AF059B91-2F2C-42F0-99EA-F888F0379FB7}" destId="{76358416-A8C0-461A-B8C1-1A6B281A357E}" srcOrd="0" destOrd="0" presId="urn:microsoft.com/office/officeart/2005/8/layout/cycle5"/>
    <dgm:cxn modelId="{D7480220-9AB8-4391-928D-5110EAEF0606}" srcId="{3CBF38AB-0A6A-4382-A9C5-7C3D9B40498E}" destId="{9781557C-FAC4-4F8A-AB18-F7826305AFBA}" srcOrd="3" destOrd="0" parTransId="{19BE711D-647C-44A7-A8E1-558122790F7A}" sibTransId="{EECDE377-4670-4137-85A7-980AD2E96291}"/>
    <dgm:cxn modelId="{C0A9C228-E011-4CBC-ACB6-BE03DAB43C14}" type="presOf" srcId="{106C238A-CAE5-41B0-B7F0-B02F237753F8}" destId="{FCAF452E-3426-4E00-A4BB-0DD2C16EB83C}" srcOrd="0" destOrd="0" presId="urn:microsoft.com/office/officeart/2005/8/layout/cycle5"/>
    <dgm:cxn modelId="{069FB129-3310-4730-A392-17C796470E6B}" srcId="{3CBF38AB-0A6A-4382-A9C5-7C3D9B40498E}" destId="{D96E04F3-B86E-4805-8EB0-61BDA9203E8A}" srcOrd="1" destOrd="0" parTransId="{A9BEB730-B49C-47BA-A8EC-E63EB9EC16FE}" sibTransId="{0EDE39A1-10FD-4580-A118-A2523CF75A27}"/>
    <dgm:cxn modelId="{8FAB055D-4BAA-4F93-8D47-C48DECBA295F}" type="presOf" srcId="{AFF17BFB-5D65-4CAD-BC03-8C588D54A134}" destId="{AC3765D0-E60C-4F55-8B69-782582DB1FEA}" srcOrd="0" destOrd="0" presId="urn:microsoft.com/office/officeart/2005/8/layout/cycle5"/>
    <dgm:cxn modelId="{EBE6004A-1887-4854-BC23-2C4E781F5A50}" type="presOf" srcId="{0EDE39A1-10FD-4580-A118-A2523CF75A27}" destId="{476417D6-974A-4BF5-97AF-6E7F629CA7FA}" srcOrd="0" destOrd="0" presId="urn:microsoft.com/office/officeart/2005/8/layout/cycle5"/>
    <dgm:cxn modelId="{D2A78272-8494-4FE8-9792-3473D2B9878C}" srcId="{3CBF38AB-0A6A-4382-A9C5-7C3D9B40498E}" destId="{9D3221B7-DE5D-4345-B3F5-408EBFD20517}" srcOrd="2" destOrd="0" parTransId="{B35613D7-7359-4B1C-9694-B0D889639D44}" sibTransId="{3A111A95-B3ED-4D21-8EE9-BA414FEF72E3}"/>
    <dgm:cxn modelId="{9CE9068A-878D-4D6C-B684-FBAB916F9871}" type="presOf" srcId="{9781557C-FAC4-4F8A-AB18-F7826305AFBA}" destId="{667B579B-0635-4893-80D7-FE28CD38CE2A}" srcOrd="0" destOrd="0" presId="urn:microsoft.com/office/officeart/2005/8/layout/cycle5"/>
    <dgm:cxn modelId="{FF0B4291-25E0-45C8-8272-187E29AFD887}" type="presOf" srcId="{3CBF38AB-0A6A-4382-A9C5-7C3D9B40498E}" destId="{BB159CB1-0076-4594-B024-ED31F35EF563}" srcOrd="0" destOrd="0" presId="urn:microsoft.com/office/officeart/2005/8/layout/cycle5"/>
    <dgm:cxn modelId="{3C56D394-96A9-471C-850C-F4743BD9E876}" srcId="{3CBF38AB-0A6A-4382-A9C5-7C3D9B40498E}" destId="{FDC33A0F-488E-4EE2-900F-61C708B397AE}" srcOrd="6" destOrd="0" parTransId="{2EEC73EE-FE8D-4AA4-9ABA-B0BA841E480D}" sibTransId="{71A7F648-3294-4DEA-939C-AFCE32700705}"/>
    <dgm:cxn modelId="{2495589C-3928-484A-BA03-A8AEE86F5E62}" srcId="{3CBF38AB-0A6A-4382-A9C5-7C3D9B40498E}" destId="{106C238A-CAE5-41B0-B7F0-B02F237753F8}" srcOrd="4" destOrd="0" parTransId="{50CC46FE-073A-4BBD-B74F-6516C8B26DCC}" sibTransId="{AF059B91-2F2C-42F0-99EA-F888F0379FB7}"/>
    <dgm:cxn modelId="{1353DCB3-D3CC-4E56-A2AE-8604C01B7C85}" srcId="{3CBF38AB-0A6A-4382-A9C5-7C3D9B40498E}" destId="{08C2D981-085C-417E-90E1-E52D19866BBA}" srcOrd="0" destOrd="0" parTransId="{B0F9991C-138F-4143-B2E3-9C2CC7DB2E79}" sibTransId="{CDC22108-A443-4D13-8AAF-99ADEFE8C0A6}"/>
    <dgm:cxn modelId="{4BED2CB5-811D-48DD-8069-DE523CEAAD82}" type="presOf" srcId="{CDC22108-A443-4D13-8AAF-99ADEFE8C0A6}" destId="{2A47DA21-8E6C-429D-9DA9-0CF0477ED1D7}" srcOrd="0" destOrd="0" presId="urn:microsoft.com/office/officeart/2005/8/layout/cycle5"/>
    <dgm:cxn modelId="{F074B3B9-2B1A-4A8C-B4AE-BAB10B5A0C10}" type="presOf" srcId="{223B7F17-172A-4AFD-A250-556F705F59A1}" destId="{FF0E8FF2-9CD9-445A-9627-F3E5710EB8EF}" srcOrd="0" destOrd="0" presId="urn:microsoft.com/office/officeart/2005/8/layout/cycle5"/>
    <dgm:cxn modelId="{CEB774BE-F330-4F6E-AB0D-9F92B8340C83}" type="presOf" srcId="{FDC33A0F-488E-4EE2-900F-61C708B397AE}" destId="{1BADC9E4-902E-4A26-9ED9-0ED4B4EC1B2D}" srcOrd="0" destOrd="0" presId="urn:microsoft.com/office/officeart/2005/8/layout/cycle5"/>
    <dgm:cxn modelId="{75CCEAC8-86FD-47A8-92A7-00B521A591C6}" type="presOf" srcId="{9D3221B7-DE5D-4345-B3F5-408EBFD20517}" destId="{500F9B1A-4D20-4F1A-BF02-63E53FC0CE37}" srcOrd="0" destOrd="0" presId="urn:microsoft.com/office/officeart/2005/8/layout/cycle5"/>
    <dgm:cxn modelId="{B2F7C3D1-D17F-4CFD-92A7-7A6E382C73E1}" type="presOf" srcId="{D96E04F3-B86E-4805-8EB0-61BDA9203E8A}" destId="{D980F1BE-4042-4583-A6F5-96A594305193}" srcOrd="0" destOrd="0" presId="urn:microsoft.com/office/officeart/2005/8/layout/cycle5"/>
    <dgm:cxn modelId="{328D64E3-CCD4-4850-94B1-814BB686D5AE}" type="presOf" srcId="{71A7F648-3294-4DEA-939C-AFCE32700705}" destId="{E2418406-B824-465D-8741-00A6919B3417}" srcOrd="0" destOrd="0" presId="urn:microsoft.com/office/officeart/2005/8/layout/cycle5"/>
    <dgm:cxn modelId="{101669E4-6846-439C-924D-9056B61EC55C}" srcId="{3CBF38AB-0A6A-4382-A9C5-7C3D9B40498E}" destId="{223B7F17-172A-4AFD-A250-556F705F59A1}" srcOrd="5" destOrd="0" parTransId="{DC69FFAF-1B8C-4144-AD94-C28B2FC3A45A}" sibTransId="{AFF17BFB-5D65-4CAD-BC03-8C588D54A134}"/>
    <dgm:cxn modelId="{ACF8C1FD-AEB0-4C83-B3F4-310CDE033049}" type="presOf" srcId="{3A111A95-B3ED-4D21-8EE9-BA414FEF72E3}" destId="{C8AE0414-235E-4699-82A8-7033546EE318}" srcOrd="0" destOrd="0" presId="urn:microsoft.com/office/officeart/2005/8/layout/cycle5"/>
    <dgm:cxn modelId="{C513380C-26CB-4388-BA19-C83562240979}" type="presParOf" srcId="{BB159CB1-0076-4594-B024-ED31F35EF563}" destId="{2E912156-C413-4773-A21F-43F644141B6D}" srcOrd="0" destOrd="0" presId="urn:microsoft.com/office/officeart/2005/8/layout/cycle5"/>
    <dgm:cxn modelId="{B0BE2DD2-E01C-46C1-92D8-1925DE655221}" type="presParOf" srcId="{BB159CB1-0076-4594-B024-ED31F35EF563}" destId="{ED42DF48-F015-4B46-9B34-478058A343E6}" srcOrd="1" destOrd="0" presId="urn:microsoft.com/office/officeart/2005/8/layout/cycle5"/>
    <dgm:cxn modelId="{93C92163-1D50-470B-AAD0-CA146055C25E}" type="presParOf" srcId="{BB159CB1-0076-4594-B024-ED31F35EF563}" destId="{2A47DA21-8E6C-429D-9DA9-0CF0477ED1D7}" srcOrd="2" destOrd="0" presId="urn:microsoft.com/office/officeart/2005/8/layout/cycle5"/>
    <dgm:cxn modelId="{F68AC9DE-77B5-4230-BE27-E83C31021ADB}" type="presParOf" srcId="{BB159CB1-0076-4594-B024-ED31F35EF563}" destId="{D980F1BE-4042-4583-A6F5-96A594305193}" srcOrd="3" destOrd="0" presId="urn:microsoft.com/office/officeart/2005/8/layout/cycle5"/>
    <dgm:cxn modelId="{254EFC08-AB15-44F1-B0E5-C8CCCA9FF468}" type="presParOf" srcId="{BB159CB1-0076-4594-B024-ED31F35EF563}" destId="{98B097A6-D809-4DF8-BD38-5B2C26F4602D}" srcOrd="4" destOrd="0" presId="urn:microsoft.com/office/officeart/2005/8/layout/cycle5"/>
    <dgm:cxn modelId="{1E070495-0519-44E0-8207-27B2CBD4B6BE}" type="presParOf" srcId="{BB159CB1-0076-4594-B024-ED31F35EF563}" destId="{476417D6-974A-4BF5-97AF-6E7F629CA7FA}" srcOrd="5" destOrd="0" presId="urn:microsoft.com/office/officeart/2005/8/layout/cycle5"/>
    <dgm:cxn modelId="{00049603-A8BF-4250-8049-4CFCFB1BB248}" type="presParOf" srcId="{BB159CB1-0076-4594-B024-ED31F35EF563}" destId="{500F9B1A-4D20-4F1A-BF02-63E53FC0CE37}" srcOrd="6" destOrd="0" presId="urn:microsoft.com/office/officeart/2005/8/layout/cycle5"/>
    <dgm:cxn modelId="{8A6B76C0-1D59-4E1C-A3B0-3DFC4EBC7DBA}" type="presParOf" srcId="{BB159CB1-0076-4594-B024-ED31F35EF563}" destId="{727782A1-8B31-4070-BCAF-2C3300D9760D}" srcOrd="7" destOrd="0" presId="urn:microsoft.com/office/officeart/2005/8/layout/cycle5"/>
    <dgm:cxn modelId="{C0FAE60A-0664-44BC-9B94-8232DF6F67E3}" type="presParOf" srcId="{BB159CB1-0076-4594-B024-ED31F35EF563}" destId="{C8AE0414-235E-4699-82A8-7033546EE318}" srcOrd="8" destOrd="0" presId="urn:microsoft.com/office/officeart/2005/8/layout/cycle5"/>
    <dgm:cxn modelId="{FD216C67-DDF0-42C3-BB83-83886B085807}" type="presParOf" srcId="{BB159CB1-0076-4594-B024-ED31F35EF563}" destId="{667B579B-0635-4893-80D7-FE28CD38CE2A}" srcOrd="9" destOrd="0" presId="urn:microsoft.com/office/officeart/2005/8/layout/cycle5"/>
    <dgm:cxn modelId="{07E9AA3D-08D5-4DA9-B447-DBF8528CA105}" type="presParOf" srcId="{BB159CB1-0076-4594-B024-ED31F35EF563}" destId="{F4EA9BC8-9E46-473A-91E7-5C3C746F5FBA}" srcOrd="10" destOrd="0" presId="urn:microsoft.com/office/officeart/2005/8/layout/cycle5"/>
    <dgm:cxn modelId="{B0D2B42E-2494-42AA-BA87-9866EF2864D6}" type="presParOf" srcId="{BB159CB1-0076-4594-B024-ED31F35EF563}" destId="{3E11EED6-C2A3-440D-81B4-7BEE5B551131}" srcOrd="11" destOrd="0" presId="urn:microsoft.com/office/officeart/2005/8/layout/cycle5"/>
    <dgm:cxn modelId="{1DAEE574-E0E0-41CD-A07A-D7293EBB7873}" type="presParOf" srcId="{BB159CB1-0076-4594-B024-ED31F35EF563}" destId="{FCAF452E-3426-4E00-A4BB-0DD2C16EB83C}" srcOrd="12" destOrd="0" presId="urn:microsoft.com/office/officeart/2005/8/layout/cycle5"/>
    <dgm:cxn modelId="{289AAD50-02DC-4CDD-890E-75E3566D141F}" type="presParOf" srcId="{BB159CB1-0076-4594-B024-ED31F35EF563}" destId="{8D1E5F74-CF92-4005-8165-D62FCEBF8104}" srcOrd="13" destOrd="0" presId="urn:microsoft.com/office/officeart/2005/8/layout/cycle5"/>
    <dgm:cxn modelId="{8AB3D07D-7D05-48AC-9832-790AE80BF3AA}" type="presParOf" srcId="{BB159CB1-0076-4594-B024-ED31F35EF563}" destId="{76358416-A8C0-461A-B8C1-1A6B281A357E}" srcOrd="14" destOrd="0" presId="urn:microsoft.com/office/officeart/2005/8/layout/cycle5"/>
    <dgm:cxn modelId="{754B378E-1533-4CA2-ADAC-FF7446B850E8}" type="presParOf" srcId="{BB159CB1-0076-4594-B024-ED31F35EF563}" destId="{FF0E8FF2-9CD9-445A-9627-F3E5710EB8EF}" srcOrd="15" destOrd="0" presId="urn:microsoft.com/office/officeart/2005/8/layout/cycle5"/>
    <dgm:cxn modelId="{DFD2367E-300B-4772-977C-7E08EE41A1D3}" type="presParOf" srcId="{BB159CB1-0076-4594-B024-ED31F35EF563}" destId="{4B0242C6-EB3A-47EF-A25E-EAA4A6E833F0}" srcOrd="16" destOrd="0" presId="urn:microsoft.com/office/officeart/2005/8/layout/cycle5"/>
    <dgm:cxn modelId="{6FA01E32-41FD-4270-9105-B70A0E4FB447}" type="presParOf" srcId="{BB159CB1-0076-4594-B024-ED31F35EF563}" destId="{AC3765D0-E60C-4F55-8B69-782582DB1FEA}" srcOrd="17" destOrd="0" presId="urn:microsoft.com/office/officeart/2005/8/layout/cycle5"/>
    <dgm:cxn modelId="{1035F643-C586-49BF-8051-E457E879EC5E}" type="presParOf" srcId="{BB159CB1-0076-4594-B024-ED31F35EF563}" destId="{1BADC9E4-902E-4A26-9ED9-0ED4B4EC1B2D}" srcOrd="18" destOrd="0" presId="urn:microsoft.com/office/officeart/2005/8/layout/cycle5"/>
    <dgm:cxn modelId="{8ADF7897-9A3A-4930-A9E5-662A742AC383}" type="presParOf" srcId="{BB159CB1-0076-4594-B024-ED31F35EF563}" destId="{2841C3A8-9BC9-4ED3-A334-F90150AF1160}" srcOrd="19" destOrd="0" presId="urn:microsoft.com/office/officeart/2005/8/layout/cycle5"/>
    <dgm:cxn modelId="{20B2B571-8856-44E5-8473-A53585CE6138}" type="presParOf" srcId="{BB159CB1-0076-4594-B024-ED31F35EF563}" destId="{E2418406-B824-465D-8741-00A6919B3417}" srcOrd="20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12156-C413-4773-A21F-43F644141B6D}">
      <dsp:nvSpPr>
        <dsp:cNvPr id="0" name=""/>
        <dsp:cNvSpPr/>
      </dsp:nvSpPr>
      <dsp:spPr>
        <a:xfrm>
          <a:off x="5278142" y="3639"/>
          <a:ext cx="2016714" cy="1310864"/>
        </a:xfrm>
        <a:prstGeom prst="roundRect">
          <a:avLst/>
        </a:prstGeom>
        <a:solidFill>
          <a:srgbClr val="D8A7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n/>
              <a:solidFill>
                <a:sysClr val="windowText" lastClr="000000"/>
              </a:solidFill>
              <a:latin typeface="Axiforma" panose="00000500000000000000" pitchFamily="50" charset="-18"/>
            </a:rPr>
            <a:t>Planiranje</a:t>
          </a:r>
        </a:p>
      </dsp:txBody>
      <dsp:txXfrm>
        <a:off x="5342133" y="67630"/>
        <a:ext cx="1888732" cy="1182882"/>
      </dsp:txXfrm>
    </dsp:sp>
    <dsp:sp modelId="{2A47DA21-8E6C-429D-9DA9-0CF0477ED1D7}">
      <dsp:nvSpPr>
        <dsp:cNvPr id="0" name=""/>
        <dsp:cNvSpPr/>
      </dsp:nvSpPr>
      <dsp:spPr>
        <a:xfrm>
          <a:off x="2545847" y="659071"/>
          <a:ext cx="7481305" cy="7481305"/>
        </a:xfrm>
        <a:custGeom>
          <a:avLst/>
          <a:gdLst/>
          <a:ahLst/>
          <a:cxnLst/>
          <a:rect l="0" t="0" r="0" b="0"/>
          <a:pathLst>
            <a:path>
              <a:moveTo>
                <a:pt x="5012957" y="223022"/>
              </a:moveTo>
              <a:arcTo wR="3740652" hR="3740652" stAng="17393085" swAng="77172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0F1BE-4042-4583-A6F5-96A594305193}">
      <dsp:nvSpPr>
        <dsp:cNvPr id="0" name=""/>
        <dsp:cNvSpPr/>
      </dsp:nvSpPr>
      <dsp:spPr>
        <a:xfrm>
          <a:off x="8202702" y="1412033"/>
          <a:ext cx="2016714" cy="1310864"/>
        </a:xfrm>
        <a:prstGeom prst="roundRect">
          <a:avLst/>
        </a:prstGeom>
        <a:solidFill>
          <a:srgbClr val="D8A7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>
              <a:ln/>
              <a:solidFill>
                <a:sysClr val="windowText" lastClr="000000"/>
              </a:solidFill>
              <a:latin typeface="Axiforma" panose="00000500000000000000" pitchFamily="50" charset="-18"/>
            </a:rPr>
            <a:t>Dokumentacija</a:t>
          </a:r>
          <a:endParaRPr lang="hr-HR" sz="1700" b="1" kern="1200" dirty="0">
            <a:ln/>
            <a:solidFill>
              <a:sysClr val="windowText" lastClr="000000"/>
            </a:solidFill>
            <a:latin typeface="Axiforma" panose="00000500000000000000" pitchFamily="50" charset="-18"/>
          </a:endParaRPr>
        </a:p>
      </dsp:txBody>
      <dsp:txXfrm>
        <a:off x="8266693" y="1476024"/>
        <a:ext cx="1888732" cy="1182882"/>
      </dsp:txXfrm>
    </dsp:sp>
    <dsp:sp modelId="{476417D6-974A-4BF5-97AF-6E7F629CA7FA}">
      <dsp:nvSpPr>
        <dsp:cNvPr id="0" name=""/>
        <dsp:cNvSpPr/>
      </dsp:nvSpPr>
      <dsp:spPr>
        <a:xfrm>
          <a:off x="2545847" y="659071"/>
          <a:ext cx="7481305" cy="7481305"/>
        </a:xfrm>
        <a:custGeom>
          <a:avLst/>
          <a:gdLst/>
          <a:ahLst/>
          <a:cxnLst/>
          <a:rect l="0" t="0" r="0" b="0"/>
          <a:pathLst>
            <a:path>
              <a:moveTo>
                <a:pt x="7236862" y="2410615"/>
              </a:moveTo>
              <a:arcTo wR="3740652" hR="3740652" stAng="20350324" swAng="106405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F9B1A-4D20-4F1A-BF02-63E53FC0CE37}">
      <dsp:nvSpPr>
        <dsp:cNvPr id="0" name=""/>
        <dsp:cNvSpPr/>
      </dsp:nvSpPr>
      <dsp:spPr>
        <a:xfrm>
          <a:off x="8925009" y="4576665"/>
          <a:ext cx="2016714" cy="1310864"/>
        </a:xfrm>
        <a:prstGeom prst="roundRect">
          <a:avLst/>
        </a:prstGeom>
        <a:solidFill>
          <a:srgbClr val="D8A7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n/>
              <a:solidFill>
                <a:sysClr val="windowText" lastClr="000000"/>
              </a:solidFill>
              <a:latin typeface="Axiforma" panose="00000500000000000000" pitchFamily="50" charset="-18"/>
            </a:rPr>
            <a:t>Financijski</a:t>
          </a:r>
          <a:r>
            <a:rPr lang="hr-HR" sz="1800" kern="1200" dirty="0">
              <a:ln/>
              <a:solidFill>
                <a:sysClr val="windowText" lastClr="000000"/>
              </a:solidFill>
              <a:latin typeface="Axiforma" panose="00000500000000000000" pitchFamily="50" charset="-18"/>
            </a:rPr>
            <a:t> </a:t>
          </a:r>
          <a:r>
            <a:rPr lang="hr-HR" sz="1800" b="1" kern="1200" dirty="0">
              <a:ln/>
              <a:solidFill>
                <a:sysClr val="windowText" lastClr="000000"/>
              </a:solidFill>
              <a:latin typeface="Axiforma" panose="00000500000000000000" pitchFamily="50" charset="-18"/>
            </a:rPr>
            <a:t>plan</a:t>
          </a:r>
        </a:p>
      </dsp:txBody>
      <dsp:txXfrm>
        <a:off x="8989000" y="4640656"/>
        <a:ext cx="1888732" cy="1182882"/>
      </dsp:txXfrm>
    </dsp:sp>
    <dsp:sp modelId="{C8AE0414-235E-4699-82A8-7033546EE318}">
      <dsp:nvSpPr>
        <dsp:cNvPr id="0" name=""/>
        <dsp:cNvSpPr/>
      </dsp:nvSpPr>
      <dsp:spPr>
        <a:xfrm>
          <a:off x="2545847" y="659071"/>
          <a:ext cx="7481305" cy="7481305"/>
        </a:xfrm>
        <a:custGeom>
          <a:avLst/>
          <a:gdLst/>
          <a:ahLst/>
          <a:cxnLst/>
          <a:rect l="0" t="0" r="0" b="0"/>
          <a:pathLst>
            <a:path>
              <a:moveTo>
                <a:pt x="7042698" y="5498201"/>
              </a:moveTo>
              <a:arcTo wR="3740652" hR="3740652" stAng="1681477" swAng="83514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B579B-0635-4893-80D7-FE28CD38CE2A}">
      <dsp:nvSpPr>
        <dsp:cNvPr id="0" name=""/>
        <dsp:cNvSpPr/>
      </dsp:nvSpPr>
      <dsp:spPr>
        <a:xfrm>
          <a:off x="6901151" y="7114504"/>
          <a:ext cx="2016714" cy="1310864"/>
        </a:xfrm>
        <a:prstGeom prst="roundRect">
          <a:avLst/>
        </a:prstGeom>
        <a:solidFill>
          <a:srgbClr val="D8A7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>
              <a:solidFill>
                <a:sysClr val="windowText" lastClr="000000"/>
              </a:solidFill>
              <a:latin typeface="Axiforma" panose="00000500000000000000" pitchFamily="50" charset="-18"/>
            </a:rPr>
            <a:t>Nabava</a:t>
          </a:r>
          <a:endParaRPr lang="hr-HR" sz="1800" b="1" kern="1200" dirty="0">
            <a:solidFill>
              <a:sysClr val="windowText" lastClr="000000"/>
            </a:solidFill>
            <a:latin typeface="Axiforma" panose="00000500000000000000" pitchFamily="50" charset="-18"/>
          </a:endParaRPr>
        </a:p>
      </dsp:txBody>
      <dsp:txXfrm>
        <a:off x="6965142" y="7178495"/>
        <a:ext cx="1888732" cy="1182882"/>
      </dsp:txXfrm>
    </dsp:sp>
    <dsp:sp modelId="{3E11EED6-C2A3-440D-81B4-7BEE5B551131}">
      <dsp:nvSpPr>
        <dsp:cNvPr id="0" name=""/>
        <dsp:cNvSpPr/>
      </dsp:nvSpPr>
      <dsp:spPr>
        <a:xfrm>
          <a:off x="2545847" y="659071"/>
          <a:ext cx="7481305" cy="7481305"/>
        </a:xfrm>
        <a:custGeom>
          <a:avLst/>
          <a:gdLst/>
          <a:ahLst/>
          <a:cxnLst/>
          <a:rect l="0" t="0" r="0" b="0"/>
          <a:pathLst>
            <a:path>
              <a:moveTo>
                <a:pt x="4111632" y="7462863"/>
              </a:moveTo>
              <a:arcTo wR="3740652" hR="3740652" stAng="5058499" swAng="68300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F452E-3426-4E00-A4BB-0DD2C16EB83C}">
      <dsp:nvSpPr>
        <dsp:cNvPr id="0" name=""/>
        <dsp:cNvSpPr/>
      </dsp:nvSpPr>
      <dsp:spPr>
        <a:xfrm>
          <a:off x="3655134" y="7114504"/>
          <a:ext cx="2016714" cy="1310864"/>
        </a:xfrm>
        <a:prstGeom prst="roundRect">
          <a:avLst/>
        </a:prstGeom>
        <a:solidFill>
          <a:srgbClr val="D8A7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>
              <a:solidFill>
                <a:sysClr val="windowText" lastClr="000000"/>
              </a:solidFill>
              <a:latin typeface="Axiforma" panose="00000500000000000000" pitchFamily="50" charset="-18"/>
            </a:rPr>
            <a:t>Provedba / upravljanje projektom</a:t>
          </a:r>
          <a:endParaRPr lang="hr-HR" sz="1800" b="1" kern="1200" dirty="0">
            <a:solidFill>
              <a:sysClr val="windowText" lastClr="000000"/>
            </a:solidFill>
            <a:latin typeface="Axiforma" panose="00000500000000000000" pitchFamily="50" charset="-18"/>
          </a:endParaRPr>
        </a:p>
      </dsp:txBody>
      <dsp:txXfrm>
        <a:off x="3719125" y="7178495"/>
        <a:ext cx="1888732" cy="1182882"/>
      </dsp:txXfrm>
    </dsp:sp>
    <dsp:sp modelId="{76358416-A8C0-461A-B8C1-1A6B281A357E}">
      <dsp:nvSpPr>
        <dsp:cNvPr id="0" name=""/>
        <dsp:cNvSpPr/>
      </dsp:nvSpPr>
      <dsp:spPr>
        <a:xfrm>
          <a:off x="2545847" y="659071"/>
          <a:ext cx="7481305" cy="7481305"/>
        </a:xfrm>
        <a:custGeom>
          <a:avLst/>
          <a:gdLst/>
          <a:ahLst/>
          <a:cxnLst/>
          <a:rect l="0" t="0" r="0" b="0"/>
          <a:pathLst>
            <a:path>
              <a:moveTo>
                <a:pt x="958344" y="6240901"/>
              </a:moveTo>
              <a:arcTo wR="3740652" hR="3740652" stAng="8283382" swAng="83514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E8FF2-9CD9-445A-9627-F3E5710EB8EF}">
      <dsp:nvSpPr>
        <dsp:cNvPr id="0" name=""/>
        <dsp:cNvSpPr/>
      </dsp:nvSpPr>
      <dsp:spPr>
        <a:xfrm>
          <a:off x="1631276" y="4576665"/>
          <a:ext cx="2016714" cy="1310864"/>
        </a:xfrm>
        <a:prstGeom prst="roundRect">
          <a:avLst/>
        </a:prstGeom>
        <a:solidFill>
          <a:srgbClr val="D8A7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>
              <a:solidFill>
                <a:sysClr val="windowText" lastClr="000000"/>
              </a:solidFill>
              <a:latin typeface="Axiforma" panose="00000500000000000000" pitchFamily="50" charset="-18"/>
            </a:rPr>
            <a:t>Komunikacija</a:t>
          </a:r>
          <a:endParaRPr lang="hr-HR" sz="1800" b="1" kern="1200" dirty="0">
            <a:solidFill>
              <a:sysClr val="windowText" lastClr="000000"/>
            </a:solidFill>
            <a:latin typeface="Axiforma" panose="00000500000000000000" pitchFamily="50" charset="-18"/>
          </a:endParaRPr>
        </a:p>
      </dsp:txBody>
      <dsp:txXfrm>
        <a:off x="1695267" y="4640656"/>
        <a:ext cx="1888732" cy="1182882"/>
      </dsp:txXfrm>
    </dsp:sp>
    <dsp:sp modelId="{AC3765D0-E60C-4F55-8B69-782582DB1FEA}">
      <dsp:nvSpPr>
        <dsp:cNvPr id="0" name=""/>
        <dsp:cNvSpPr/>
      </dsp:nvSpPr>
      <dsp:spPr>
        <a:xfrm>
          <a:off x="2545847" y="659071"/>
          <a:ext cx="7481305" cy="7481305"/>
        </a:xfrm>
        <a:custGeom>
          <a:avLst/>
          <a:gdLst/>
          <a:ahLst/>
          <a:cxnLst/>
          <a:rect l="0" t="0" r="0" b="0"/>
          <a:pathLst>
            <a:path>
              <a:moveTo>
                <a:pt x="3517" y="3578477"/>
              </a:moveTo>
              <a:arcTo wR="3740652" hR="3740652" stAng="10949089" swAng="94896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DC9E4-902E-4A26-9ED9-0ED4B4EC1B2D}">
      <dsp:nvSpPr>
        <dsp:cNvPr id="0" name=""/>
        <dsp:cNvSpPr/>
      </dsp:nvSpPr>
      <dsp:spPr>
        <a:xfrm>
          <a:off x="2353582" y="1226605"/>
          <a:ext cx="2016714" cy="1681720"/>
        </a:xfrm>
        <a:prstGeom prst="roundRect">
          <a:avLst/>
        </a:prstGeom>
        <a:solidFill>
          <a:srgbClr val="D8A7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ysClr val="windowText" lastClr="000000"/>
              </a:solidFill>
              <a:latin typeface="Axiforma" panose="00000500000000000000" pitchFamily="50" charset="-18"/>
            </a:rPr>
            <a:t>Arhiviranje dokumentacije i kontrola na lokaciji investicije</a:t>
          </a:r>
        </a:p>
      </dsp:txBody>
      <dsp:txXfrm>
        <a:off x="2435677" y="1308700"/>
        <a:ext cx="1852524" cy="1517530"/>
      </dsp:txXfrm>
    </dsp:sp>
    <dsp:sp modelId="{E2418406-B824-465D-8741-00A6919B3417}">
      <dsp:nvSpPr>
        <dsp:cNvPr id="0" name=""/>
        <dsp:cNvSpPr/>
      </dsp:nvSpPr>
      <dsp:spPr>
        <a:xfrm>
          <a:off x="2545847" y="659071"/>
          <a:ext cx="7481305" cy="7481305"/>
        </a:xfrm>
        <a:custGeom>
          <a:avLst/>
          <a:gdLst/>
          <a:ahLst/>
          <a:cxnLst/>
          <a:rect l="0" t="0" r="0" b="0"/>
          <a:pathLst>
            <a:path>
              <a:moveTo>
                <a:pt x="1943230" y="460140"/>
              </a:moveTo>
              <a:arcTo wR="3740652" hR="3740652" stAng="14476876" swAng="58943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ptos Display" panose="020B00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6612" y="1669112"/>
            <a:ext cx="2054958" cy="2054958"/>
          </a:xfrm>
          <a:custGeom>
            <a:avLst/>
            <a:gdLst/>
            <a:ahLst/>
            <a:cxnLst/>
            <a:rect l="l" t="t" r="r" b="b"/>
            <a:pathLst>
              <a:path w="2054958" h="2054958">
                <a:moveTo>
                  <a:pt x="0" y="0"/>
                </a:moveTo>
                <a:lnTo>
                  <a:pt x="2054958" y="0"/>
                </a:lnTo>
                <a:lnTo>
                  <a:pt x="2054958" y="2054958"/>
                </a:lnTo>
                <a:lnTo>
                  <a:pt x="0" y="205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65691" y="4498107"/>
            <a:ext cx="10956617" cy="1383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sz="4400" b="1" dirty="0">
                <a:latin typeface="Axiforma" panose="00000500000000000000" pitchFamily="50" charset="-18"/>
              </a:rPr>
              <a:t>EU fondovi: danas i sutra – što poduzetnici mogu očekivati u 2026.</a:t>
            </a:r>
            <a:endParaRPr lang="en-US" sz="36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D6AF64C-4A6C-BE78-2B96-22EF4D226230}"/>
              </a:ext>
            </a:extLst>
          </p:cNvPr>
          <p:cNvSpPr txBox="1"/>
          <p:nvPr/>
        </p:nvSpPr>
        <p:spPr>
          <a:xfrm>
            <a:off x="10935788" y="8643929"/>
            <a:ext cx="73522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200" b="1" dirty="0">
                <a:latin typeface="Axiforma" panose="00000500000000000000" pitchFamily="50" charset="-18"/>
              </a:rPr>
              <a:t>Marija </a:t>
            </a:r>
            <a:r>
              <a:rPr lang="hr-HR" sz="2200" b="1" dirty="0" err="1">
                <a:latin typeface="Axiforma" panose="00000500000000000000" pitchFamily="50" charset="-18"/>
              </a:rPr>
              <a:t>Gradiček</a:t>
            </a:r>
            <a:r>
              <a:rPr lang="hr-HR" sz="2200" b="1" dirty="0">
                <a:latin typeface="Axiforma" panose="00000500000000000000" pitchFamily="50" charset="-18"/>
              </a:rPr>
              <a:t>, </a:t>
            </a:r>
            <a:r>
              <a:rPr lang="hr-HR" sz="2200" b="1" i="1" dirty="0" err="1">
                <a:latin typeface="Axiforma" panose="00000500000000000000" pitchFamily="50" charset="-18"/>
              </a:rPr>
              <a:t>mag.oec</a:t>
            </a:r>
            <a:r>
              <a:rPr lang="hr-HR" sz="2200" b="1" i="1" dirty="0">
                <a:latin typeface="Axiforma" panose="00000500000000000000" pitchFamily="50" charset="-18"/>
              </a:rPr>
              <a:t>.</a:t>
            </a:r>
          </a:p>
          <a:p>
            <a:r>
              <a:rPr lang="hr-HR" sz="2200" dirty="0">
                <a:latin typeface="Axiforma" panose="00000500000000000000" pitchFamily="50" charset="-18"/>
              </a:rPr>
              <a:t>predsjednica Uprave </a:t>
            </a:r>
            <a:r>
              <a:rPr lang="hr-HR" sz="2200" dirty="0" err="1">
                <a:latin typeface="Axiforma" panose="00000500000000000000" pitchFamily="50" charset="-18"/>
              </a:rPr>
              <a:t>Fine’sa</a:t>
            </a:r>
            <a:r>
              <a:rPr lang="hr-HR" sz="2200" dirty="0">
                <a:latin typeface="Axiforma" panose="00000500000000000000" pitchFamily="50" charset="-18"/>
              </a:rPr>
              <a:t> </a:t>
            </a:r>
            <a:r>
              <a:rPr lang="hr-HR" sz="2200" dirty="0" err="1">
                <a:latin typeface="Axiforma" panose="00000500000000000000" pitchFamily="50" charset="-18"/>
              </a:rPr>
              <a:t>Consultings</a:t>
            </a:r>
            <a:r>
              <a:rPr lang="hr-HR" sz="2200" dirty="0">
                <a:latin typeface="Axiforma" panose="00000500000000000000" pitchFamily="50" charset="-18"/>
              </a:rPr>
              <a:t> d.o.o.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ptos Display" panose="020B00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6612" y="1669112"/>
            <a:ext cx="2054958" cy="2054958"/>
          </a:xfrm>
          <a:custGeom>
            <a:avLst/>
            <a:gdLst/>
            <a:ahLst/>
            <a:cxnLst/>
            <a:rect l="l" t="t" r="r" b="b"/>
            <a:pathLst>
              <a:path w="2054958" h="2054958">
                <a:moveTo>
                  <a:pt x="0" y="0"/>
                </a:moveTo>
                <a:lnTo>
                  <a:pt x="2054958" y="0"/>
                </a:lnTo>
                <a:lnTo>
                  <a:pt x="2054958" y="2054958"/>
                </a:lnTo>
                <a:lnTo>
                  <a:pt x="0" y="205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324600" y="2277630"/>
            <a:ext cx="9047722" cy="141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hr-HR" sz="3800" b="1" dirty="0">
                <a:latin typeface="Axiforma" panose="00000500000000000000" pitchFamily="50" charset="-18"/>
              </a:rPr>
              <a:t>Što možemo očekivati od EU fondova u 2026. godini?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D6AF64C-4A6C-BE78-2B96-22EF4D226230}"/>
              </a:ext>
            </a:extLst>
          </p:cNvPr>
          <p:cNvSpPr txBox="1"/>
          <p:nvPr/>
        </p:nvSpPr>
        <p:spPr>
          <a:xfrm>
            <a:off x="10935788" y="8579703"/>
            <a:ext cx="6514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200" b="1" dirty="0">
                <a:latin typeface="Axiforma" panose="00000500000000000000" pitchFamily="50" charset="-18"/>
              </a:rPr>
              <a:t>EU fondovi: danas i sutra – što poduzetnici mogu očekivati u 2026.</a:t>
            </a:r>
            <a:endParaRPr lang="en-US" sz="22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44632AE-0539-62C9-6D08-D56FF31E624B}"/>
              </a:ext>
            </a:extLst>
          </p:cNvPr>
          <p:cNvSpPr txBox="1"/>
          <p:nvPr/>
        </p:nvSpPr>
        <p:spPr>
          <a:xfrm>
            <a:off x="3076087" y="3986683"/>
            <a:ext cx="5372659" cy="3404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800" dirty="0">
                <a:latin typeface="Axiforma" panose="00000500000000000000" pitchFamily="50" charset="-18"/>
              </a:rPr>
              <a:t>Rekordna sredstva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800" dirty="0">
                <a:latin typeface="Axiforma" panose="00000500000000000000" pitchFamily="50" charset="-18"/>
              </a:rPr>
              <a:t>Jači fokus na održivost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800" dirty="0">
                <a:latin typeface="Axiforma" panose="00000500000000000000" pitchFamily="50" charset="-18"/>
              </a:rPr>
              <a:t>Veća konkurencija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800" dirty="0">
                <a:latin typeface="Axiforma" panose="00000500000000000000" pitchFamily="50" charset="-18"/>
              </a:rPr>
              <a:t>Strože kontrole</a:t>
            </a:r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687CF25C-9C2E-A264-753B-7F202BFCFB93}"/>
              </a:ext>
            </a:extLst>
          </p:cNvPr>
          <p:cNvSpPr/>
          <p:nvPr/>
        </p:nvSpPr>
        <p:spPr>
          <a:xfrm>
            <a:off x="8881132" y="5350744"/>
            <a:ext cx="1003455" cy="914400"/>
          </a:xfrm>
          <a:prstGeom prst="rightArrow">
            <a:avLst/>
          </a:prstGeom>
          <a:solidFill>
            <a:srgbClr val="D8A746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Aptos Display" panose="020B0004020202020204" pitchFamily="34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8B7A8F7-6D17-0CF4-1CBC-45ADF23C3B50}"/>
              </a:ext>
            </a:extLst>
          </p:cNvPr>
          <p:cNvSpPr txBox="1"/>
          <p:nvPr/>
        </p:nvSpPr>
        <p:spPr>
          <a:xfrm>
            <a:off x="10909980" y="4533900"/>
            <a:ext cx="4406220" cy="25966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b="1" dirty="0">
                <a:latin typeface="Axiforma" panose="00000500000000000000" pitchFamily="50" charset="-18"/>
              </a:rPr>
              <a:t>Možete li i Vi dobiti bespovratna sredstva Europske unije za svoj projekt?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154F174-FB65-A5A5-29FF-40232A5E1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667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64" y="6660021"/>
            <a:ext cx="2698623" cy="26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xiforma" panose="00000500000000000000" pitchFamily="50" charset="-1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6612" y="1669112"/>
            <a:ext cx="2054958" cy="2054958"/>
          </a:xfrm>
          <a:custGeom>
            <a:avLst/>
            <a:gdLst/>
            <a:ahLst/>
            <a:cxnLst/>
            <a:rect l="l" t="t" r="r" b="b"/>
            <a:pathLst>
              <a:path w="2054958" h="2054958">
                <a:moveTo>
                  <a:pt x="0" y="0"/>
                </a:moveTo>
                <a:lnTo>
                  <a:pt x="2054958" y="0"/>
                </a:lnTo>
                <a:lnTo>
                  <a:pt x="2054958" y="2054958"/>
                </a:lnTo>
                <a:lnTo>
                  <a:pt x="0" y="205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D6AF64C-4A6C-BE78-2B96-22EF4D226230}"/>
              </a:ext>
            </a:extLst>
          </p:cNvPr>
          <p:cNvSpPr txBox="1"/>
          <p:nvPr/>
        </p:nvSpPr>
        <p:spPr>
          <a:xfrm>
            <a:off x="10935788" y="8579703"/>
            <a:ext cx="6514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200" b="1" dirty="0">
                <a:latin typeface="Axiforma" panose="00000500000000000000" pitchFamily="50" charset="-18"/>
              </a:rPr>
              <a:t>EU fondovi: danas i sutra – što poduzetnici mogu očekivati u 2026.</a:t>
            </a:r>
            <a:endParaRPr lang="en-US" sz="22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44632AE-0539-62C9-6D08-D56FF31E624B}"/>
              </a:ext>
            </a:extLst>
          </p:cNvPr>
          <p:cNvSpPr txBox="1"/>
          <p:nvPr/>
        </p:nvSpPr>
        <p:spPr>
          <a:xfrm>
            <a:off x="2713959" y="3553558"/>
            <a:ext cx="12830841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Inovacije u S3</a:t>
            </a:r>
            <a:r>
              <a:rPr lang="hr-HR" sz="2400" dirty="0">
                <a:latin typeface="Axiforma" panose="00000500000000000000" pitchFamily="50" charset="-18"/>
              </a:rPr>
              <a:t> – </a:t>
            </a:r>
            <a:r>
              <a:rPr lang="hr-HR" sz="2300" dirty="0">
                <a:latin typeface="Axiforma" panose="00000500000000000000" pitchFamily="50" charset="-18"/>
              </a:rPr>
              <a:t>početkom 2026. očekuje se novi veliki poziv za ulaganja u inovacije, razvoj proizvoda i tehnologija koje su povezane s pametnom specijalizacijom.</a:t>
            </a:r>
          </a:p>
          <a:p>
            <a:endParaRPr lang="hr-HR" sz="2400" dirty="0">
              <a:latin typeface="Axiforma" panose="00000500000000000000" pitchFamily="50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Integrator</a:t>
            </a:r>
            <a:r>
              <a:rPr lang="hr-HR" sz="2400" dirty="0">
                <a:latin typeface="Axiforma" panose="00000500000000000000" pitchFamily="50" charset="-18"/>
              </a:rPr>
              <a:t> – </a:t>
            </a:r>
            <a:r>
              <a:rPr lang="hr-HR" sz="2300" dirty="0">
                <a:latin typeface="Axiforma" panose="00000500000000000000" pitchFamily="50" charset="-18"/>
              </a:rPr>
              <a:t>već krajem 2025. planira se objava poziva koji spaja poduzetnike u zajedničke projekte (suradnja malih, srednjih i velikih tvrtki), a prijave će se moći slati odmah nakon objave.</a:t>
            </a:r>
          </a:p>
          <a:p>
            <a:endParaRPr lang="hr-HR" sz="2400" dirty="0">
              <a:latin typeface="Axiforma" panose="00000500000000000000" pitchFamily="50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SPIN STEP (SPIN-2 / STEP)</a:t>
            </a:r>
            <a:r>
              <a:rPr lang="hr-HR" sz="2400" dirty="0">
                <a:latin typeface="Axiforma" panose="00000500000000000000" pitchFamily="50" charset="-18"/>
              </a:rPr>
              <a:t> – </a:t>
            </a:r>
            <a:r>
              <a:rPr lang="hr-HR" sz="2300" dirty="0">
                <a:latin typeface="Axiforma" panose="00000500000000000000" pitchFamily="50" charset="-18"/>
              </a:rPr>
              <a:t>u prvom tromjesečju 2026. predviđeni su novi pozivi namijenjeni ranoj fazi razvoja inovacija i pripremi tehnoloških rješenja za tržište.</a:t>
            </a:r>
          </a:p>
          <a:p>
            <a:endParaRPr lang="hr-HR" sz="2400" dirty="0">
              <a:latin typeface="Axiforma" panose="00000500000000000000" pitchFamily="50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Novi „TERUG“ program</a:t>
            </a:r>
            <a:r>
              <a:rPr lang="hr-HR" sz="2400" dirty="0">
                <a:latin typeface="Axiforma" panose="00000500000000000000" pitchFamily="50" charset="-18"/>
              </a:rPr>
              <a:t> – </a:t>
            </a:r>
            <a:r>
              <a:rPr lang="hr-HR" sz="2300" dirty="0">
                <a:latin typeface="Axiforma" panose="00000500000000000000" pitchFamily="50" charset="-18"/>
              </a:rPr>
              <a:t>očekuje se potpuno novi poziv koji će dodatno potaknuti projekte tehnološkog razvoja i suradnje poduzetnika.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63FD432-E412-E110-F6EC-7420FDF6419C}"/>
              </a:ext>
            </a:extLst>
          </p:cNvPr>
          <p:cNvSpPr txBox="1"/>
          <p:nvPr/>
        </p:nvSpPr>
        <p:spPr>
          <a:xfrm>
            <a:off x="5219598" y="1943100"/>
            <a:ext cx="10152724" cy="140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hr-HR" sz="3800" b="1" dirty="0">
                <a:latin typeface="Axiforma" panose="00000500000000000000" pitchFamily="50" charset="-18"/>
              </a:rPr>
              <a:t>Program Konkurentnost i kohezija</a:t>
            </a:r>
          </a:p>
          <a:p>
            <a:pPr algn="r">
              <a:lnSpc>
                <a:spcPts val="5599"/>
              </a:lnSpc>
            </a:pPr>
            <a:r>
              <a:rPr lang="hr-HR" sz="3800" b="1" dirty="0">
                <a:latin typeface="Axiforma" panose="00000500000000000000" pitchFamily="50" charset="-18"/>
              </a:rPr>
              <a:t>2021. – 2027.</a:t>
            </a:r>
          </a:p>
        </p:txBody>
      </p:sp>
    </p:spTree>
    <p:extLst>
      <p:ext uri="{BB962C8B-B14F-4D97-AF65-F5344CB8AC3E}">
        <p14:creationId xmlns:p14="http://schemas.microsoft.com/office/powerpoint/2010/main" val="2432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ptos Display" panose="020B00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6612" y="1669112"/>
            <a:ext cx="2054958" cy="2054958"/>
          </a:xfrm>
          <a:custGeom>
            <a:avLst/>
            <a:gdLst/>
            <a:ahLst/>
            <a:cxnLst/>
            <a:rect l="l" t="t" r="r" b="b"/>
            <a:pathLst>
              <a:path w="2054958" h="2054958">
                <a:moveTo>
                  <a:pt x="0" y="0"/>
                </a:moveTo>
                <a:lnTo>
                  <a:pt x="2054958" y="0"/>
                </a:lnTo>
                <a:lnTo>
                  <a:pt x="2054958" y="2054958"/>
                </a:lnTo>
                <a:lnTo>
                  <a:pt x="0" y="205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19598" y="1943100"/>
            <a:ext cx="10152724" cy="140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hr-HR" sz="3800" b="1" dirty="0">
                <a:latin typeface="Axiforma" panose="00000500000000000000" pitchFamily="50" charset="-18"/>
              </a:rPr>
              <a:t>Strateški plan Zajedničke poljoprivredne politike 2023. – 2027.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D6AF64C-4A6C-BE78-2B96-22EF4D226230}"/>
              </a:ext>
            </a:extLst>
          </p:cNvPr>
          <p:cNvSpPr txBox="1"/>
          <p:nvPr/>
        </p:nvSpPr>
        <p:spPr>
          <a:xfrm>
            <a:off x="10935788" y="8579703"/>
            <a:ext cx="6514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200" b="1" dirty="0">
                <a:latin typeface="Axiforma" panose="00000500000000000000" pitchFamily="50" charset="-18"/>
              </a:rPr>
              <a:t>EU fondovi: danas i sutra – što poduzetnici mogu očekivati u 2026.</a:t>
            </a:r>
            <a:endParaRPr lang="en-US" sz="22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44632AE-0539-62C9-6D08-D56FF31E624B}"/>
              </a:ext>
            </a:extLst>
          </p:cNvPr>
          <p:cNvSpPr txBox="1"/>
          <p:nvPr/>
        </p:nvSpPr>
        <p:spPr>
          <a:xfrm>
            <a:off x="2667000" y="3854761"/>
            <a:ext cx="12819832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Ulaganja u primarnu poljoprivrednu proizvodnju (73.10.)</a:t>
            </a:r>
            <a:br>
              <a:rPr lang="hr-HR" sz="2400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Novi natječaji za kupnju mehanizacije, opreme, izgradnju i modernizaciju farmi te druga ulaganja koja povećavaju proizvodnju.</a:t>
            </a:r>
          </a:p>
          <a:p>
            <a:endParaRPr lang="hr-HR" sz="2000" dirty="0">
              <a:latin typeface="Axiforma" panose="000005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Vinska omotnica – sve mjere</a:t>
            </a:r>
            <a:br>
              <a:rPr lang="hr-HR" sz="2400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Očekuju se pozivi za ulaganja u vinograde, podizanje kvalitete vina, marketing, opremu i modernizaciju vinarija.</a:t>
            </a:r>
          </a:p>
          <a:p>
            <a:endParaRPr lang="hr-HR" sz="2000" dirty="0">
              <a:latin typeface="Axiforma" panose="000005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Ulaganja u preradu poljoprivrednih proizvoda (73.11.)</a:t>
            </a:r>
            <a:br>
              <a:rPr lang="hr-HR" sz="2400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Natječaji za opremanje ili izgradnju pogona za preradu mesa, mlijeka, voća, povrća, žitarica i drugih proizvoda.</a:t>
            </a:r>
          </a:p>
          <a:p>
            <a:endParaRPr lang="hr-HR" sz="2400" b="1" dirty="0">
              <a:latin typeface="Axiforma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522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ptos Display" panose="020B00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6612" y="1669112"/>
            <a:ext cx="2054958" cy="2054958"/>
          </a:xfrm>
          <a:custGeom>
            <a:avLst/>
            <a:gdLst/>
            <a:ahLst/>
            <a:cxnLst/>
            <a:rect l="l" t="t" r="r" b="b"/>
            <a:pathLst>
              <a:path w="2054958" h="2054958">
                <a:moveTo>
                  <a:pt x="0" y="0"/>
                </a:moveTo>
                <a:lnTo>
                  <a:pt x="2054958" y="0"/>
                </a:lnTo>
                <a:lnTo>
                  <a:pt x="2054958" y="2054958"/>
                </a:lnTo>
                <a:lnTo>
                  <a:pt x="0" y="205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19598" y="1943100"/>
            <a:ext cx="10152724" cy="140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hr-HR" sz="3800" b="1" dirty="0">
                <a:latin typeface="Axiforma" panose="00000500000000000000" pitchFamily="50" charset="-18"/>
              </a:rPr>
              <a:t>Strateški plan Zajedničke poljoprivredne politike 2023. – 2027.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D6AF64C-4A6C-BE78-2B96-22EF4D226230}"/>
              </a:ext>
            </a:extLst>
          </p:cNvPr>
          <p:cNvSpPr txBox="1"/>
          <p:nvPr/>
        </p:nvSpPr>
        <p:spPr>
          <a:xfrm>
            <a:off x="10935788" y="8579703"/>
            <a:ext cx="6514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200" b="1" dirty="0">
                <a:latin typeface="Axiforma" panose="00000500000000000000" pitchFamily="50" charset="-18"/>
              </a:rPr>
              <a:t>EU fondovi: danas i sutra – što poduzetnici mogu očekivati u 2026.</a:t>
            </a:r>
            <a:endParaRPr lang="en-US" sz="22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44632AE-0539-62C9-6D08-D56FF31E624B}"/>
              </a:ext>
            </a:extLst>
          </p:cNvPr>
          <p:cNvSpPr txBox="1"/>
          <p:nvPr/>
        </p:nvSpPr>
        <p:spPr>
          <a:xfrm>
            <a:off x="2667000" y="3467100"/>
            <a:ext cx="12954000" cy="54091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Diverzifikacija dohotka – nepoljoprivredne aktivnosti (75.02.)</a:t>
            </a:r>
            <a:br>
              <a:rPr lang="hr-HR" sz="2400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Natječaji za one koji žele pokrenuti dodatne djelatnosti na OPG-u (turizam, usluge, prerada, mali biznisi).</a:t>
            </a:r>
            <a:endParaRPr lang="hr-HR" sz="2300" b="1" dirty="0">
              <a:latin typeface="Axiforma" panose="00000500000000000000" pitchFamily="50" charset="-18"/>
            </a:endParaRPr>
          </a:p>
          <a:p>
            <a:endParaRPr lang="hr-HR" sz="2000" b="1" dirty="0">
              <a:latin typeface="Axiforma" panose="000005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Ulaganja u obnovljive izvore energije (73.03.)</a:t>
            </a:r>
            <a:br>
              <a:rPr lang="hr-HR" sz="2400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Potpore za solarne elektrane, biomase, bioplinska postrojenja i energetsku učinkovitost gospodarstava.</a:t>
            </a:r>
          </a:p>
          <a:p>
            <a:endParaRPr lang="hr-HR" sz="2000" dirty="0">
              <a:latin typeface="Axiforma" panose="000005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Razvoj poslovanja u ruralnim područjima (73.14.)</a:t>
            </a:r>
            <a:br>
              <a:rPr lang="hr-HR" sz="2400" b="1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Podrška malim poduzećima i OPG-ovima za pokretanje ili širenje poslovanja u ruralnim krajevima.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>
              <a:latin typeface="Axiforma" panose="000005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Uspostava mladih poljoprivrednika (75.01.)</a:t>
            </a:r>
            <a:br>
              <a:rPr lang="hr-HR" sz="2400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Potpora za mlade koji preuzimaju gospodarstvo ili pokreću vlastiti OPG – početni kapital i ulaganja u razvoj.</a:t>
            </a:r>
          </a:p>
        </p:txBody>
      </p:sp>
    </p:spTree>
    <p:extLst>
      <p:ext uri="{BB962C8B-B14F-4D97-AF65-F5344CB8AC3E}">
        <p14:creationId xmlns:p14="http://schemas.microsoft.com/office/powerpoint/2010/main" val="5051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ptos Display" panose="020B00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6612" y="1669112"/>
            <a:ext cx="2054958" cy="2054958"/>
          </a:xfrm>
          <a:custGeom>
            <a:avLst/>
            <a:gdLst/>
            <a:ahLst/>
            <a:cxnLst/>
            <a:rect l="l" t="t" r="r" b="b"/>
            <a:pathLst>
              <a:path w="2054958" h="2054958">
                <a:moveTo>
                  <a:pt x="0" y="0"/>
                </a:moveTo>
                <a:lnTo>
                  <a:pt x="2054958" y="0"/>
                </a:lnTo>
                <a:lnTo>
                  <a:pt x="2054958" y="2054958"/>
                </a:lnTo>
                <a:lnTo>
                  <a:pt x="0" y="205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19598" y="1943100"/>
            <a:ext cx="10152724" cy="665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hr-HR" sz="4000" b="1" dirty="0">
                <a:latin typeface="Axiforma" panose="00000500000000000000" pitchFamily="50" charset="-18"/>
              </a:rPr>
              <a:t>Financijski instrumenti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D6AF64C-4A6C-BE78-2B96-22EF4D226230}"/>
              </a:ext>
            </a:extLst>
          </p:cNvPr>
          <p:cNvSpPr txBox="1"/>
          <p:nvPr/>
        </p:nvSpPr>
        <p:spPr>
          <a:xfrm>
            <a:off x="10935788" y="8579703"/>
            <a:ext cx="6514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200" b="1" dirty="0">
                <a:latin typeface="Axiforma" panose="00000500000000000000" pitchFamily="50" charset="-18"/>
              </a:rPr>
              <a:t>EU fondovi: danas i sutra – što poduzetnici mogu očekivati u 2026.</a:t>
            </a:r>
            <a:endParaRPr lang="en-US" sz="22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44632AE-0539-62C9-6D08-D56FF31E624B}"/>
              </a:ext>
            </a:extLst>
          </p:cNvPr>
          <p:cNvSpPr txBox="1"/>
          <p:nvPr/>
        </p:nvSpPr>
        <p:spPr>
          <a:xfrm>
            <a:off x="2704724" y="3592166"/>
            <a:ext cx="13066664" cy="51552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HBOR – Investicijski i razvojni krediti</a:t>
            </a:r>
            <a:br>
              <a:rPr lang="hr-HR" sz="2400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Dostupni povoljni krediti za ulaganja, modernizaciju proizvodnje, kupnju opreme, zelenu tranziciju i širenje poslovanja.</a:t>
            </a:r>
            <a:br>
              <a:rPr lang="hr-HR" sz="2300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U 2026. očekuje se </a:t>
            </a:r>
            <a:r>
              <a:rPr lang="hr-HR" sz="2300" u="sng" dirty="0">
                <a:latin typeface="Axiforma" panose="00000500000000000000" pitchFamily="50" charset="-18"/>
              </a:rPr>
              <a:t>nastavak i proširenje programa</a:t>
            </a:r>
            <a:r>
              <a:rPr lang="hr-HR" sz="2300" dirty="0">
                <a:latin typeface="Axiforma" panose="00000500000000000000" pitchFamily="50" charset="-18"/>
              </a:rPr>
              <a:t> s još povoljnijim uvjetima za MSP.</a:t>
            </a:r>
          </a:p>
          <a:p>
            <a:endParaRPr lang="hr-HR" sz="2350" dirty="0">
              <a:latin typeface="Axiforma" panose="000005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HAMAG-BICRO – Micro i ESIF zajmovi</a:t>
            </a:r>
            <a:br>
              <a:rPr lang="hr-HR" sz="2350" dirty="0">
                <a:latin typeface="Axiforma" panose="00000500000000000000" pitchFamily="50" charset="-18"/>
              </a:rPr>
            </a:br>
            <a:r>
              <a:rPr lang="hr-HR" sz="2300" dirty="0" err="1">
                <a:latin typeface="Axiforma" panose="00000500000000000000" pitchFamily="50" charset="-18"/>
              </a:rPr>
              <a:t>Mikrokrediti</a:t>
            </a:r>
            <a:r>
              <a:rPr lang="hr-HR" sz="2300" dirty="0">
                <a:latin typeface="Axiforma" panose="00000500000000000000" pitchFamily="50" charset="-18"/>
              </a:rPr>
              <a:t> i povoljni zajmovi za mala ulaganja, opremu, digitalizaciju i početnike.</a:t>
            </a:r>
            <a:br>
              <a:rPr lang="hr-HR" sz="2300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U 2026. očekuje se nastavak programa uz </a:t>
            </a:r>
            <a:r>
              <a:rPr lang="hr-HR" sz="2300" u="sng" dirty="0">
                <a:latin typeface="Axiforma" panose="00000500000000000000" pitchFamily="50" charset="-18"/>
              </a:rPr>
              <a:t>nove kreditne linije za digitalnu i zelenu tranziciju</a:t>
            </a:r>
            <a:r>
              <a:rPr lang="hr-HR" sz="2300" dirty="0">
                <a:latin typeface="Axiforma" panose="00000500000000000000" pitchFamily="50" charset="-18"/>
              </a:rPr>
              <a:t>.</a:t>
            </a:r>
          </a:p>
          <a:p>
            <a:endParaRPr lang="hr-HR" sz="2350" dirty="0">
              <a:latin typeface="Axiforma" panose="000005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latin typeface="Axiforma" panose="00000500000000000000" pitchFamily="50" charset="-18"/>
              </a:rPr>
              <a:t>Novi financijski instrumenti (planirano 2026.)</a:t>
            </a:r>
            <a:br>
              <a:rPr lang="hr-HR" sz="2400" dirty="0">
                <a:latin typeface="Axiforma" panose="00000500000000000000" pitchFamily="50" charset="-18"/>
              </a:rPr>
            </a:br>
            <a:r>
              <a:rPr lang="hr-HR" sz="2300" dirty="0">
                <a:latin typeface="Axiforma" panose="00000500000000000000" pitchFamily="50" charset="-18"/>
              </a:rPr>
              <a:t>U najavi su novi tematski fondovi i instrumenti za inovacije, energetsku učinkovitost, istraživanje i razvoj te internacionalizaciju.</a:t>
            </a:r>
            <a:br>
              <a:rPr lang="hr-HR" sz="2300" dirty="0">
                <a:latin typeface="Axiforma" panose="00000500000000000000" pitchFamily="50" charset="-18"/>
              </a:rPr>
            </a:br>
            <a:r>
              <a:rPr lang="hr-HR" sz="2250" b="1" dirty="0">
                <a:latin typeface="Axiforma" panose="00000500000000000000" pitchFamily="50" charset="-18"/>
              </a:rPr>
              <a:t>Cilj</a:t>
            </a:r>
            <a:r>
              <a:rPr lang="hr-HR" sz="2250" dirty="0">
                <a:latin typeface="Axiforma" panose="00000500000000000000" pitchFamily="50" charset="-18"/>
              </a:rPr>
              <a:t>: brži pristup kapitalu i manja administracija.</a:t>
            </a:r>
          </a:p>
        </p:txBody>
      </p:sp>
    </p:spTree>
    <p:extLst>
      <p:ext uri="{BB962C8B-B14F-4D97-AF65-F5344CB8AC3E}">
        <p14:creationId xmlns:p14="http://schemas.microsoft.com/office/powerpoint/2010/main" val="36800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380996"/>
            <a:ext cx="13752699" cy="9639304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ptos Display" panose="020B0004020202020204" pitchFamily="34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022484" y="9034969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589" b="-35441"/>
            </a:stretch>
          </a:blipFill>
        </p:spPr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D6AF64C-4A6C-BE78-2B96-22EF4D226230}"/>
              </a:ext>
            </a:extLst>
          </p:cNvPr>
          <p:cNvSpPr txBox="1"/>
          <p:nvPr/>
        </p:nvSpPr>
        <p:spPr>
          <a:xfrm>
            <a:off x="10935788" y="9417903"/>
            <a:ext cx="6514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200" b="1" dirty="0">
                <a:latin typeface="Axiforma" panose="00000500000000000000" pitchFamily="50" charset="-18"/>
              </a:rPr>
              <a:t>EU fondovi: danas i sutra – što poduzetnici mogu očekivati u 2026.</a:t>
            </a:r>
            <a:endParaRPr lang="en-US" sz="22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1" name="Dijagram 10">
            <a:extLst>
              <a:ext uri="{FF2B5EF4-FFF2-40B4-BE49-F238E27FC236}">
                <a16:creationId xmlns:a16="http://schemas.microsoft.com/office/drawing/2014/main" id="{CD6B08E9-F197-BA9C-8E20-5AC927D88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738725"/>
              </p:ext>
            </p:extLst>
          </p:nvPr>
        </p:nvGraphicFramePr>
        <p:xfrm>
          <a:off x="2844645" y="493479"/>
          <a:ext cx="12573000" cy="842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Freeform 6"/>
          <p:cNvSpPr/>
          <p:nvPr/>
        </p:nvSpPr>
        <p:spPr>
          <a:xfrm>
            <a:off x="7581900" y="3581400"/>
            <a:ext cx="3124200" cy="3124200"/>
          </a:xfrm>
          <a:custGeom>
            <a:avLst/>
            <a:gdLst/>
            <a:ahLst/>
            <a:cxnLst/>
            <a:rect l="l" t="t" r="r" b="b"/>
            <a:pathLst>
              <a:path w="2054958" h="2054958">
                <a:moveTo>
                  <a:pt x="0" y="0"/>
                </a:moveTo>
                <a:lnTo>
                  <a:pt x="2054958" y="0"/>
                </a:lnTo>
                <a:lnTo>
                  <a:pt x="2054958" y="2054958"/>
                </a:lnTo>
                <a:lnTo>
                  <a:pt x="0" y="20549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73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001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ptos Display" panose="020B00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2516612" y="1669112"/>
            <a:ext cx="2054958" cy="2054958"/>
          </a:xfrm>
          <a:custGeom>
            <a:avLst/>
            <a:gdLst/>
            <a:ahLst/>
            <a:cxnLst/>
            <a:rect l="l" t="t" r="r" b="b"/>
            <a:pathLst>
              <a:path w="2054958" h="2054958">
                <a:moveTo>
                  <a:pt x="0" y="0"/>
                </a:moveTo>
                <a:lnTo>
                  <a:pt x="2054958" y="0"/>
                </a:lnTo>
                <a:lnTo>
                  <a:pt x="2054958" y="2054958"/>
                </a:lnTo>
                <a:lnTo>
                  <a:pt x="0" y="2054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5589" b="-354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86400" y="3572925"/>
            <a:ext cx="73152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4400" i="1" dirty="0">
                <a:latin typeface="Aptos Display" panose="020B0004020202020204" pitchFamily="34" charset="0"/>
              </a:rPr>
              <a:t>2026. je godina velikih prilika za dobro pripremljene investicije.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D6AF64C-4A6C-BE78-2B96-22EF4D226230}"/>
              </a:ext>
            </a:extLst>
          </p:cNvPr>
          <p:cNvSpPr txBox="1"/>
          <p:nvPr/>
        </p:nvSpPr>
        <p:spPr>
          <a:xfrm>
            <a:off x="10935788" y="8579703"/>
            <a:ext cx="651401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200" b="1" dirty="0">
                <a:latin typeface="Axiforma" panose="00000500000000000000" pitchFamily="50" charset="-18"/>
              </a:rPr>
              <a:t>EU fondovi: danas i sutra – što poduzetnici mogu očekivati u 2026.</a:t>
            </a:r>
            <a:endParaRPr lang="en-US" sz="2200" dirty="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44632AE-0539-62C9-6D08-D56FF31E624B}"/>
              </a:ext>
            </a:extLst>
          </p:cNvPr>
          <p:cNvSpPr txBox="1"/>
          <p:nvPr/>
        </p:nvSpPr>
        <p:spPr>
          <a:xfrm>
            <a:off x="6692745" y="6287014"/>
            <a:ext cx="487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4400" dirty="0">
                <a:latin typeface="Aptos Display" panose="020B0004020202020204" pitchFamily="34" charset="0"/>
              </a:rPr>
              <a:t>Hvala na pozornosti</a:t>
            </a:r>
            <a:r>
              <a:rPr lang="hr-HR" sz="3600" dirty="0">
                <a:latin typeface="Aptos Display" panose="020B00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91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642</Words>
  <Application>Microsoft Office PowerPoint</Application>
  <PresentationFormat>Prilagođeno</PresentationFormat>
  <Paragraphs>54</Paragraphs>
  <Slides>8</Slides>
  <Notes>0</Notes>
  <HiddenSlides>0</HiddenSlides>
  <MMClips>8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Aptos Display</vt:lpstr>
      <vt:lpstr>Calibri</vt:lpstr>
      <vt:lpstr>Axiforma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Dodajte naslov</dc:title>
  <cp:lastModifiedBy>Marija Gradiček</cp:lastModifiedBy>
  <cp:revision>13</cp:revision>
  <dcterms:created xsi:type="dcterms:W3CDTF">2006-08-16T00:00:00Z</dcterms:created>
  <dcterms:modified xsi:type="dcterms:W3CDTF">2025-12-03T06:43:39Z</dcterms:modified>
  <dc:identifier>DAG54lhzobw</dc:identifier>
</cp:coreProperties>
</file>