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Poppins Bold" panose="020B0604020202020204" charset="-1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65BAB-0128-47B9-8770-EA7687E0E925}" type="datetimeFigureOut">
              <a:rPr lang="hr-HR" smtClean="0"/>
              <a:t>2.12.2025.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A47DD-D2DA-4620-85E3-95657E1A5E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81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A47DD-D2DA-4620-85E3-95657E1A5E8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254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ven@dttc.hr" TargetMode="Externa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8" name="TextBox 8"/>
          <p:cNvSpPr txBox="1"/>
          <p:nvPr/>
        </p:nvSpPr>
        <p:spPr>
          <a:xfrm>
            <a:off x="5879523" y="1790208"/>
            <a:ext cx="9296400" cy="682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FINE’SA BUSINESS FORUM 2025.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2C869-656E-BD87-D70C-1FFBB7AD2CCB}"/>
              </a:ext>
            </a:extLst>
          </p:cNvPr>
          <p:cNvSpPr txBox="1"/>
          <p:nvPr/>
        </p:nvSpPr>
        <p:spPr>
          <a:xfrm>
            <a:off x="2498250" y="6475597"/>
            <a:ext cx="11351788" cy="1392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sz="3999" b="1" dirty="0">
                <a:latin typeface="+mj-lt"/>
                <a:ea typeface="Poppins Bold"/>
                <a:cs typeface="Poppins Bold"/>
                <a:sym typeface="Poppins Bold"/>
              </a:rPr>
              <a:t>SVEN PIRKER, ovlašteni revizor</a:t>
            </a:r>
          </a:p>
          <a:p>
            <a:pPr>
              <a:lnSpc>
                <a:spcPts val="5599"/>
              </a:lnSpc>
            </a:pPr>
            <a:r>
              <a:rPr lang="hr-HR" sz="3999" b="1" dirty="0">
                <a:latin typeface="+mj-lt"/>
                <a:ea typeface="Poppins"/>
                <a:cs typeface="Poppins Bold"/>
                <a:sym typeface="Poppins Bold"/>
              </a:rPr>
              <a:t>Varaždin, 4.12.2025.</a:t>
            </a:r>
            <a:endParaRPr lang="en-US" sz="3200" b="1" dirty="0"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060460F-D6D3-1180-4D75-24763CB7BBD1}"/>
              </a:ext>
            </a:extLst>
          </p:cNvPr>
          <p:cNvSpPr txBox="1"/>
          <p:nvPr/>
        </p:nvSpPr>
        <p:spPr>
          <a:xfrm>
            <a:off x="5638800" y="3898617"/>
            <a:ext cx="9677400" cy="1398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FISKALNE I POREZNE PROMJENE</a:t>
            </a:r>
            <a:b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</a:b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U 2026. GODINI</a:t>
            </a:r>
            <a:endParaRPr lang="en-US" sz="3999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pic>
        <p:nvPicPr>
          <p:cNvPr id="15" name="Slika 14" descr="Slika na kojoj se prikazuje tekst, Font, dizajn, logotip">
            <a:extLst>
              <a:ext uri="{FF2B5EF4-FFF2-40B4-BE49-F238E27FC236}">
                <a16:creationId xmlns:a16="http://schemas.microsoft.com/office/drawing/2014/main" id="{C34A6E48-2512-CF11-29CB-898252B712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65564"/>
            <a:ext cx="2739736" cy="2739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291E247D-9299-C58F-83E6-0E40ED672A7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8DDDE4AC-8D1B-0C61-9E8C-307E311568D2}"/>
              </a:ext>
            </a:extLst>
          </p:cNvPr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CD6D2FB-E2EF-E64F-3B1D-DA991C343F23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B74B9F0-3ECC-4572-523B-DB4F81A2F878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Slika 5" descr="Slika na kojoj se prikazuje tekst, Font, dizajn, logotip">
            <a:extLst>
              <a:ext uri="{FF2B5EF4-FFF2-40B4-BE49-F238E27FC236}">
                <a16:creationId xmlns:a16="http://schemas.microsoft.com/office/drawing/2014/main" id="{1F3A87B5-9C3C-38CA-7A42-03F75220A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39577"/>
            <a:ext cx="2739736" cy="2739736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88E5AE3F-885A-6EB3-77A4-9A5D65B09DB6}"/>
              </a:ext>
            </a:extLst>
          </p:cNvPr>
          <p:cNvSpPr txBox="1"/>
          <p:nvPr/>
        </p:nvSpPr>
        <p:spPr>
          <a:xfrm>
            <a:off x="5865668" y="1930095"/>
            <a:ext cx="9296400" cy="6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PDV-U</a:t>
            </a:r>
            <a:endParaRPr lang="en-US" sz="3999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C4944-2B18-2579-6E25-123E1989587F}"/>
              </a:ext>
            </a:extLst>
          </p:cNvPr>
          <p:cNvSpPr txBox="1"/>
          <p:nvPr/>
        </p:nvSpPr>
        <p:spPr>
          <a:xfrm>
            <a:off x="5265434" y="3287349"/>
            <a:ext cx="10496868" cy="4948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Očekivane promjene (vezano uz fiskalizaciju):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Produljenje roka za predaju prijave PDV-a i dr.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Ukidanje obrazaca (U-RA, I-RA, DON-H i dr.)</a:t>
            </a:r>
          </a:p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Promjene: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31.12.2026. istječe razdoblje u kojem se na prirodni plin, ogrjevno drvo, pelete, brikete i sječke obračunavala snižena stopa PDV-a od 5%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A15A7978-811F-F145-3AF9-0842FCBD3EDD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171936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A5FE9615-EE42-C05A-1771-5DB6EC2748C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740C93A6-2955-C9D1-0EA9-0F1C1EFB26A0}"/>
              </a:ext>
            </a:extLst>
          </p:cNvPr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C59E4CC-ED96-A223-0047-C9851C7D1E76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E153B67-3985-3DB7-9DB0-EE2F93294653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Slika 5" descr="Slika na kojoj se prikazuje tekst, Font, dizajn, logotip">
            <a:extLst>
              <a:ext uri="{FF2B5EF4-FFF2-40B4-BE49-F238E27FC236}">
                <a16:creationId xmlns:a16="http://schemas.microsoft.com/office/drawing/2014/main" id="{DCDD943A-ECDC-F2C4-DBDA-EE5DA6DD7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39577"/>
            <a:ext cx="2739736" cy="2739736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2AA6FADE-FC08-786D-355B-AC595AFA19D1}"/>
              </a:ext>
            </a:extLst>
          </p:cNvPr>
          <p:cNvSpPr txBox="1"/>
          <p:nvPr/>
        </p:nvSpPr>
        <p:spPr>
          <a:xfrm>
            <a:off x="5865668" y="1930095"/>
            <a:ext cx="9296400" cy="6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POREZU NA DOBIT</a:t>
            </a:r>
            <a:endParaRPr lang="en-US" sz="3999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B3AD189B-7163-9A59-BD66-F8CA93329901}"/>
              </a:ext>
            </a:extLst>
          </p:cNvPr>
          <p:cNvSpPr txBox="1"/>
          <p:nvPr/>
        </p:nvSpPr>
        <p:spPr>
          <a:xfrm>
            <a:off x="5265434" y="3992905"/>
            <a:ext cx="10496868" cy="351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Očekivane promjene: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Produljenje roka za plaćanje godišnjeg poreza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Olakšice za sponzorstva društveno korisnih aktivnosti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Metode utvrđivanja transfernih cijena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Uračunavanje poreza plaćenog u inozemstvu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041E9AE-31DF-30C2-19CD-AAC105D3ACD1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35295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60958B8B-A9EF-1E22-15F3-24F6CF45233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4BEF14D1-E3F7-CFC1-017F-B43B7003C627}"/>
              </a:ext>
            </a:extLst>
          </p:cNvPr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D2A61C4-E824-525B-1115-23597EC6584F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8886FFD-8CD9-41BE-BBE5-883F13D48513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Slika 5" descr="Slika na kojoj se prikazuje tekst, Font, dizajn, logotip">
            <a:extLst>
              <a:ext uri="{FF2B5EF4-FFF2-40B4-BE49-F238E27FC236}">
                <a16:creationId xmlns:a16="http://schemas.microsoft.com/office/drawing/2014/main" id="{1E13027D-8087-1C7A-4C9E-8DA9FEC4B0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39577"/>
            <a:ext cx="2739736" cy="2739736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37B7BF9C-2A60-D8D8-C584-033EC39EFE8F}"/>
              </a:ext>
            </a:extLst>
          </p:cNvPr>
          <p:cNvSpPr txBox="1"/>
          <p:nvPr/>
        </p:nvSpPr>
        <p:spPr>
          <a:xfrm>
            <a:off x="5486400" y="1930095"/>
            <a:ext cx="9906000" cy="6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MIROVINSKOM OSIGURANJU</a:t>
            </a:r>
            <a:endParaRPr lang="en-US" sz="3999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1D219-78B7-744A-94CE-F71ABF52E989}"/>
              </a:ext>
            </a:extLst>
          </p:cNvPr>
          <p:cNvSpPr txBox="1"/>
          <p:nvPr/>
        </p:nvSpPr>
        <p:spPr>
          <a:xfrm>
            <a:off x="5265434" y="3661231"/>
            <a:ext cx="10496868" cy="4229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od 1.7.2025. stupa na snagu 1.1.2026.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Eliminacija trajne penalizacije mirovine nakon 70 god.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Mogućnost rada umirovljenika nakon 65. godine 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Majke ili posvojiteljice koje ostvaruju pravo na mirovinu imaju pravo na dodatni staž od 12 mjeseci po djetetu (prije 6 mjeseci)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84C98AA9-118F-616E-A9A8-A81C2D463527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402242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23637864-9530-398C-85E5-1C97904DE1C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0238F969-EB1E-C45C-43C4-BD698C83F27D}"/>
              </a:ext>
            </a:extLst>
          </p:cNvPr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B86A963-8F1C-E3E8-3609-468AEFDC3E1D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A1320D4-3C24-5DB5-176B-933063CFBAE6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Slika 5" descr="Slika na kojoj se prikazuje tekst, Font, dizajn, logotip">
            <a:extLst>
              <a:ext uri="{FF2B5EF4-FFF2-40B4-BE49-F238E27FC236}">
                <a16:creationId xmlns:a16="http://schemas.microsoft.com/office/drawing/2014/main" id="{6E66E0D3-89A8-A871-4277-3EABE98D7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39577"/>
            <a:ext cx="2739736" cy="2739736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F795D5CB-2D23-4306-7A8F-C702E03E7943}"/>
              </a:ext>
            </a:extLst>
          </p:cNvPr>
          <p:cNvSpPr txBox="1"/>
          <p:nvPr/>
        </p:nvSpPr>
        <p:spPr>
          <a:xfrm>
            <a:off x="5486400" y="1930095"/>
            <a:ext cx="9906000" cy="675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OSTALE NAJAVLJENE PROMJENE ZA 2026.</a:t>
            </a:r>
            <a:endParaRPr lang="en-US" sz="3800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90171-F947-4013-3BAE-2B7CDAFB1CF6}"/>
              </a:ext>
            </a:extLst>
          </p:cNvPr>
          <p:cNvSpPr txBox="1"/>
          <p:nvPr/>
        </p:nvSpPr>
        <p:spPr>
          <a:xfrm>
            <a:off x="5265434" y="3992905"/>
            <a:ext cx="10496868" cy="351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Opći porezni zakon – nije još donijet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Očekivane promjene:</a:t>
            </a:r>
          </a:p>
          <a:p>
            <a:pPr marL="914400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Promjene vezane uz uvođenje fiskalizacije</a:t>
            </a:r>
          </a:p>
          <a:p>
            <a:pPr marL="1371600" lvl="2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Ukidanje OPZ-STAT-1 i uvođenje </a:t>
            </a:r>
            <a:r>
              <a:rPr lang="hr-HR" altLang="sr-Latn-R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eIzvještavanja</a:t>
            </a:r>
            <a:endParaRPr lang="hr-HR" altLang="sr-Latn-RS" sz="2800" dirty="0">
              <a:effectLst>
                <a:outerShdw blurRad="38100" dist="38100" dir="2700000" algn="tl">
                  <a:srgbClr val="C0C0C0"/>
                </a:outerShdw>
              </a:effectLst>
              <a:latin typeface="Poppins Bold" panose="020B0604020202020204" charset="-18"/>
              <a:cs typeface="Poppins Bold" panose="020B0604020202020204" charset="-18"/>
            </a:endParaRPr>
          </a:p>
          <a:p>
            <a:pPr marL="914400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Elektronička obrada podataka (članak 67.)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5B64004C-0DF4-383A-2EE6-7DF62BBFD5AB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2594191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D3FD5E0D-F4F5-12DE-EFF0-F6EFDDE4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17A0B5FD-8820-B9A9-A701-47E8360562BC}"/>
              </a:ext>
            </a:extLst>
          </p:cNvPr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542728E-C953-EE38-8ED3-8BF6D7058BF1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AE583F1-D45B-BF40-6682-4E181C8A3ADB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Slika 5" descr="Slika na kojoj se prikazuje tekst, Font, dizajn, logotip">
            <a:extLst>
              <a:ext uri="{FF2B5EF4-FFF2-40B4-BE49-F238E27FC236}">
                <a16:creationId xmlns:a16="http://schemas.microsoft.com/office/drawing/2014/main" id="{E90016AF-33FB-9875-F7E9-81EE4D60C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39577"/>
            <a:ext cx="2739736" cy="2739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1210E8-FBFB-0B50-045E-992496510318}"/>
              </a:ext>
            </a:extLst>
          </p:cNvPr>
          <p:cNvSpPr txBox="1"/>
          <p:nvPr/>
        </p:nvSpPr>
        <p:spPr>
          <a:xfrm>
            <a:off x="5265434" y="2995670"/>
            <a:ext cx="10496868" cy="566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doprinosima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Prema izračunu, minimalna plaća za člana uprave za 2026. godinu iznosi 1.295,45 eura bruto što je porast od 126,75 eura u odnosu na 2025. godinu</a:t>
            </a:r>
          </a:p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Uredba o minimalnoj plaći za 2026.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Minimalna bruto plaća za 2026. godinu iznosi 1.050,00 eura, što je porast od 80,00 eura u odnosu na minimalnu plaću u 2025. godini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4CC0C6BA-C6FA-9340-3A3E-87FCED30FB47}"/>
              </a:ext>
            </a:extLst>
          </p:cNvPr>
          <p:cNvSpPr txBox="1"/>
          <p:nvPr/>
        </p:nvSpPr>
        <p:spPr>
          <a:xfrm>
            <a:off x="5486400" y="1930095"/>
            <a:ext cx="9906000" cy="675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OSTALE NAJAVLJENE PROMJENE ZA 2026.</a:t>
            </a:r>
            <a:endParaRPr lang="en-US" sz="3800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99F5B05-A45D-E3A0-98C8-E0AC82D05D0B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40816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3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CF851D93-76C6-B17D-E044-6122BFC8E3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4CB67EDB-FFAE-EECA-EAFA-6C4C9ABEACEF}"/>
              </a:ext>
            </a:extLst>
          </p:cNvPr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FA239B3-199F-0111-87B9-76B997C1A345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655829A-F109-89D8-21E4-0B93EBD1DAAE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Slika 5" descr="Slika na kojoj se prikazuje tekst, Font, dizajn, logotip">
            <a:extLst>
              <a:ext uri="{FF2B5EF4-FFF2-40B4-BE49-F238E27FC236}">
                <a16:creationId xmlns:a16="http://schemas.microsoft.com/office/drawing/2014/main" id="{0FBFFB5A-5E82-4B01-1028-0C8389887E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39577"/>
            <a:ext cx="2739736" cy="2739736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713E0643-DFFC-86DC-2008-5CC8D03C8932}"/>
              </a:ext>
            </a:extLst>
          </p:cNvPr>
          <p:cNvSpPr txBox="1"/>
          <p:nvPr/>
        </p:nvSpPr>
        <p:spPr>
          <a:xfrm>
            <a:off x="5486400" y="1930095"/>
            <a:ext cx="9906000" cy="675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OSTALE NAJAVLJENE PROMJENE ZA 2026.</a:t>
            </a:r>
            <a:endParaRPr lang="en-US" sz="3800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9A890-0C08-57E8-2802-92B56C087A26}"/>
              </a:ext>
            </a:extLst>
          </p:cNvPr>
          <p:cNvSpPr txBox="1"/>
          <p:nvPr/>
        </p:nvSpPr>
        <p:spPr>
          <a:xfrm>
            <a:off x="5265434" y="2995670"/>
            <a:ext cx="10496868" cy="4948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Plan donošenja novog Zakona o posebnom porezu na plaće, mirovine i druge primitke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Najavljeno ukidanje poreza na mirovine</a:t>
            </a:r>
          </a:p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Odluka o visini minimalne naknade za obavljanje studentskih poslova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Minimalna naknada po satu za 6,06 eura iz 2025. godine povećava se u 2026. godini na 6,56 eura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9BBF6759-2695-3390-6D1E-164BB0809D27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299835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2E52BE61-96BB-AFC4-F0DF-EBC72E3118E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B989AEBD-EEFA-7A16-76A8-76C84040986C}"/>
              </a:ext>
            </a:extLst>
          </p:cNvPr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D6450DD-8DD1-E61F-C47B-62619C85DF40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84C8B85-C60D-F889-B0E2-7D1182C94EE9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Slika 5" descr="Slika na kojoj se prikazuje tekst, Font, dizajn, logotip">
            <a:extLst>
              <a:ext uri="{FF2B5EF4-FFF2-40B4-BE49-F238E27FC236}">
                <a16:creationId xmlns:a16="http://schemas.microsoft.com/office/drawing/2014/main" id="{8E1F87E8-F752-9710-A5EA-8C3ACF387F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39577"/>
            <a:ext cx="2739736" cy="2739736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73F85571-125C-242C-8129-5C277E7BCA7C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EB4301E-9FC7-6406-A2FF-FB98DE352096}"/>
              </a:ext>
            </a:extLst>
          </p:cNvPr>
          <p:cNvSpPr txBox="1"/>
          <p:nvPr/>
        </p:nvSpPr>
        <p:spPr>
          <a:xfrm>
            <a:off x="5486400" y="1930095"/>
            <a:ext cx="9906000" cy="675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OSTALE NAJAVLJENE PROMJENE ZA 2026.</a:t>
            </a:r>
            <a:endParaRPr lang="en-US" sz="3800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89F9D8-716B-908B-5EC1-1B24A5676836}"/>
              </a:ext>
            </a:extLst>
          </p:cNvPr>
          <p:cNvSpPr txBox="1"/>
          <p:nvPr/>
        </p:nvSpPr>
        <p:spPr>
          <a:xfrm>
            <a:off x="5265434" y="2995670"/>
            <a:ext cx="10496868" cy="4948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obnovljivim izvorima energije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Ukidanje „neto” obračuna proizvedene električne energije iz obnovljivih izvora i električne energije preuzete iz mreže</a:t>
            </a:r>
          </a:p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administrativnoj suradnji u području poreza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Izmjene u saborskoj proceduri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Obveza izvještavanja Porezne uprave o kriptoimovini </a:t>
            </a:r>
          </a:p>
        </p:txBody>
      </p:sp>
    </p:spTree>
    <p:extLst>
      <p:ext uri="{BB962C8B-B14F-4D97-AF65-F5344CB8AC3E}">
        <p14:creationId xmlns:p14="http://schemas.microsoft.com/office/powerpoint/2010/main" val="1626188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3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FFC33B77-EAA2-7F43-8358-4473C3765F4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EB872B2E-37C4-611D-0A0E-41BED05F53CC}"/>
              </a:ext>
            </a:extLst>
          </p:cNvPr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E14EC73-9CC2-2D27-6BCD-33C172EC0085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F035061-FE91-6F8F-9FC0-951B66B7EED5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Slika 5" descr="Slika na kojoj se prikazuje tekst, Font, dizajn, logotip">
            <a:extLst>
              <a:ext uri="{FF2B5EF4-FFF2-40B4-BE49-F238E27FC236}">
                <a16:creationId xmlns:a16="http://schemas.microsoft.com/office/drawing/2014/main" id="{5B1D4AB9-B732-79FB-EFA5-EAC5D0C33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39577"/>
            <a:ext cx="2739736" cy="2739736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FFE472F6-26DC-5E08-E501-EB7DF9CEA47B}"/>
              </a:ext>
            </a:extLst>
          </p:cNvPr>
          <p:cNvSpPr txBox="1"/>
          <p:nvPr/>
        </p:nvSpPr>
        <p:spPr>
          <a:xfrm>
            <a:off x="5439262" y="4581795"/>
            <a:ext cx="7383766" cy="6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HVALA NA POZORNOSTI!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60E30DF4-057A-5BA3-507E-4FCD20847A40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2181763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DC800953-3F15-CB29-09E6-657496900F7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E2DA6FC2-95BF-AF65-568C-13A98E0EE1EF}"/>
              </a:ext>
            </a:extLst>
          </p:cNvPr>
          <p:cNvGrpSpPr/>
          <p:nvPr/>
        </p:nvGrpSpPr>
        <p:grpSpPr>
          <a:xfrm>
            <a:off x="2267651" y="1562100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F7C8C75-8D58-805A-97A3-5E816E2DC14F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01A2334-51A8-098B-DFE2-7F9DABCB6CDB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8">
            <a:extLst>
              <a:ext uri="{FF2B5EF4-FFF2-40B4-BE49-F238E27FC236}">
                <a16:creationId xmlns:a16="http://schemas.microsoft.com/office/drawing/2014/main" id="{19C28C0A-51D1-87C7-F8D3-38419F647EF4}"/>
              </a:ext>
            </a:extLst>
          </p:cNvPr>
          <p:cNvSpPr txBox="1"/>
          <p:nvPr/>
        </p:nvSpPr>
        <p:spPr>
          <a:xfrm>
            <a:off x="5886450" y="1966426"/>
            <a:ext cx="9296400" cy="6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PODRUČJA PROMJENE PROPISA</a:t>
            </a:r>
            <a:endParaRPr lang="en-US" sz="3999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E71C1D5-EFF6-9F21-CF2F-9969AFDA9C60}"/>
              </a:ext>
            </a:extLst>
          </p:cNvPr>
          <p:cNvSpPr txBox="1"/>
          <p:nvPr/>
        </p:nvSpPr>
        <p:spPr>
          <a:xfrm>
            <a:off x="5886450" y="3900078"/>
            <a:ext cx="9296400" cy="3526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lnSpc>
                <a:spcPts val="5599"/>
              </a:lnSpc>
              <a:buFont typeface="+mj-lt"/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fiskalizaciji</a:t>
            </a:r>
          </a:p>
          <a:p>
            <a:pPr marL="742950" indent="-742950">
              <a:lnSpc>
                <a:spcPts val="5599"/>
              </a:lnSpc>
              <a:buFont typeface="+mj-lt"/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porezu na dodanu vrijednost</a:t>
            </a:r>
          </a:p>
          <a:p>
            <a:pPr marL="742950" indent="-742950">
              <a:lnSpc>
                <a:spcPts val="5599"/>
              </a:lnSpc>
              <a:buFont typeface="+mj-lt"/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porezu na dobit</a:t>
            </a:r>
          </a:p>
          <a:p>
            <a:pPr marL="742950" indent="-742950">
              <a:lnSpc>
                <a:spcPts val="5599"/>
              </a:lnSpc>
              <a:buFont typeface="+mj-lt"/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mirovinskom osiguranju</a:t>
            </a:r>
          </a:p>
          <a:p>
            <a:pPr marL="742950" indent="-742950">
              <a:lnSpc>
                <a:spcPts val="5599"/>
              </a:lnSpc>
              <a:buFont typeface="+mj-lt"/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Ostale najavljene promjene za 2026.</a:t>
            </a:r>
          </a:p>
        </p:txBody>
      </p:sp>
      <p:pic>
        <p:nvPicPr>
          <p:cNvPr id="10" name="Slika 9" descr="Slika na kojoj se prikazuje tekst, Font, dizajn, logotip">
            <a:extLst>
              <a:ext uri="{FF2B5EF4-FFF2-40B4-BE49-F238E27FC236}">
                <a16:creationId xmlns:a16="http://schemas.microsoft.com/office/drawing/2014/main" id="{1FC7A236-52FD-87EF-CADB-976E7D5A9A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65564"/>
            <a:ext cx="2739736" cy="2739736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6FDCFAD1-B90D-F805-57D1-9477944E2879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110158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69AE4A60-64D1-8286-6A02-EC99EADBFFB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6366F253-1D21-A059-C475-0351355E71C3}"/>
              </a:ext>
            </a:extLst>
          </p:cNvPr>
          <p:cNvGrpSpPr/>
          <p:nvPr/>
        </p:nvGrpSpPr>
        <p:grpSpPr>
          <a:xfrm>
            <a:off x="2267651" y="1562100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6C0CCEC-BC23-6BA9-356F-BAFCA8BA3400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r>
                <a:rPr lang="hr-HR" dirty="0"/>
                <a:t> 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FFD040F-FFF9-EFEB-D669-31A431873C2F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8">
            <a:extLst>
              <a:ext uri="{FF2B5EF4-FFF2-40B4-BE49-F238E27FC236}">
                <a16:creationId xmlns:a16="http://schemas.microsoft.com/office/drawing/2014/main" id="{422257B6-3FB5-08A8-84BA-EF15BC0AAB0E}"/>
              </a:ext>
            </a:extLst>
          </p:cNvPr>
          <p:cNvSpPr txBox="1"/>
          <p:nvPr/>
        </p:nvSpPr>
        <p:spPr>
          <a:xfrm>
            <a:off x="5865668" y="1930095"/>
            <a:ext cx="9296400" cy="6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FISKALIZACIJI</a:t>
            </a:r>
            <a:endParaRPr lang="en-US" sz="3999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F972188-4DA9-0D58-F9CB-5A5D7501ABDD}"/>
              </a:ext>
            </a:extLst>
          </p:cNvPr>
          <p:cNvSpPr txBox="1"/>
          <p:nvPr/>
        </p:nvSpPr>
        <p:spPr>
          <a:xfrm>
            <a:off x="5865668" y="3002851"/>
            <a:ext cx="9296400" cy="566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Primjena od 1.1.2026. (uz iznimke od 1.1.2027.):</a:t>
            </a:r>
          </a:p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1.	Fiskalizacija računa u krajnjoj potrošnji</a:t>
            </a:r>
          </a:p>
          <a:p>
            <a:pPr marL="1200150" lvl="1" indent="-74295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B2C (Business to Consumer)</a:t>
            </a:r>
          </a:p>
          <a:p>
            <a:pPr marL="1200150" lvl="1" indent="-74295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F 1.0</a:t>
            </a:r>
          </a:p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2.	Fiskalizacija eRačuna</a:t>
            </a:r>
          </a:p>
          <a:p>
            <a:pPr marL="1200150" lvl="1" indent="-74295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B2B (Business to Business)</a:t>
            </a:r>
          </a:p>
          <a:p>
            <a:pPr marL="1200150" lvl="1" indent="-74295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B2G (Business to Government)</a:t>
            </a:r>
          </a:p>
          <a:p>
            <a:pPr marL="1200150" lvl="1" indent="-74295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F 2.0</a:t>
            </a:r>
          </a:p>
        </p:txBody>
      </p:sp>
      <p:pic>
        <p:nvPicPr>
          <p:cNvPr id="10" name="Slika 9" descr="Slika na kojoj se prikazuje tekst, Font, dizajn, logotip">
            <a:extLst>
              <a:ext uri="{FF2B5EF4-FFF2-40B4-BE49-F238E27FC236}">
                <a16:creationId xmlns:a16="http://schemas.microsoft.com/office/drawing/2014/main" id="{40B01C16-CA0B-8429-3B90-4C8F5F97AE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65564"/>
            <a:ext cx="2739736" cy="2739736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3AF2D6D5-8158-9E3F-0B5F-44E26D92FEC0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240773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87F71256-0E37-4536-CF95-CF55BEAD44D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60B6418B-12FA-CEF1-44B6-7CBBA448F4A9}"/>
              </a:ext>
            </a:extLst>
          </p:cNvPr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8665A40-FDF0-6F36-5AC6-235E720C43A2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201E1BA-0D68-D59A-39E6-DF181E9C8B64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8">
            <a:extLst>
              <a:ext uri="{FF2B5EF4-FFF2-40B4-BE49-F238E27FC236}">
                <a16:creationId xmlns:a16="http://schemas.microsoft.com/office/drawing/2014/main" id="{EA3E54B8-2244-49DC-A82C-90C73A633403}"/>
              </a:ext>
            </a:extLst>
          </p:cNvPr>
          <p:cNvSpPr txBox="1"/>
          <p:nvPr/>
        </p:nvSpPr>
        <p:spPr>
          <a:xfrm>
            <a:off x="5872595" y="3606682"/>
            <a:ext cx="9296400" cy="4244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Obveznici primjene:</a:t>
            </a:r>
          </a:p>
          <a:p>
            <a:pPr>
              <a:lnSpc>
                <a:spcPts val="5599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1.	Obveznici poreza na dohodak od 	samostalne djelatnosti prema propisu 	kojim se utvrđuje dohodak</a:t>
            </a:r>
          </a:p>
          <a:p>
            <a:pPr>
              <a:lnSpc>
                <a:spcPts val="5599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2.	Obveznici poreza na dobit prema 	propisu kojim se uređuje porez na dobit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40CA226-87CF-5981-42AA-036A726F6AA2}"/>
              </a:ext>
            </a:extLst>
          </p:cNvPr>
          <p:cNvSpPr txBox="1"/>
          <p:nvPr/>
        </p:nvSpPr>
        <p:spPr>
          <a:xfrm>
            <a:off x="5899025" y="1935401"/>
            <a:ext cx="9296400" cy="6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FISKALIZACIJI</a:t>
            </a:r>
            <a:endParaRPr lang="en-US" sz="3999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pic>
        <p:nvPicPr>
          <p:cNvPr id="10" name="Slika 9" descr="Slika na kojoj se prikazuje tekst, Font, dizajn, logotip">
            <a:extLst>
              <a:ext uri="{FF2B5EF4-FFF2-40B4-BE49-F238E27FC236}">
                <a16:creationId xmlns:a16="http://schemas.microsoft.com/office/drawing/2014/main" id="{F42DC0C7-49DB-8D43-E8A1-AE863C963C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65564"/>
            <a:ext cx="2739736" cy="2739736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BF771855-5B28-30A5-3584-1BED43949EF3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2245387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3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7770AA73-25D3-FE43-CA1C-833ACA61362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2B8E68C2-23AC-47D6-2233-3821B83394D2}"/>
              </a:ext>
            </a:extLst>
          </p:cNvPr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2725477-CCDE-A8F6-2AC1-23BE803C57F4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1F3C8C1-5BAE-5337-B428-EA0E49A5DD90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8">
            <a:extLst>
              <a:ext uri="{FF2B5EF4-FFF2-40B4-BE49-F238E27FC236}">
                <a16:creationId xmlns:a16="http://schemas.microsoft.com/office/drawing/2014/main" id="{1E74E9C4-9EE2-FDB2-2B90-145BBDF03EE5}"/>
              </a:ext>
            </a:extLst>
          </p:cNvPr>
          <p:cNvSpPr txBox="1"/>
          <p:nvPr/>
        </p:nvSpPr>
        <p:spPr>
          <a:xfrm>
            <a:off x="5670107" y="1926719"/>
            <a:ext cx="9296400" cy="6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FISKALIZACIJI</a:t>
            </a:r>
            <a:endParaRPr lang="en-US" sz="3999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E2508A1-7686-7F18-57D7-CCF7E83F8B70}"/>
              </a:ext>
            </a:extLst>
          </p:cNvPr>
          <p:cNvSpPr txBox="1"/>
          <p:nvPr/>
        </p:nvSpPr>
        <p:spPr>
          <a:xfrm>
            <a:off x="5865668" y="3282258"/>
            <a:ext cx="9296400" cy="4229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FiskAplikacija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Aplikacija Porezne uprave</a:t>
            </a:r>
          </a:p>
          <a:p>
            <a:pPr marL="914400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Pregled  fiskaliziranih podataka</a:t>
            </a:r>
          </a:p>
          <a:p>
            <a:pPr marL="914400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Uvid u statuse računa</a:t>
            </a:r>
          </a:p>
          <a:p>
            <a:pPr marL="914400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Uvid u informativni PDV obrazac</a:t>
            </a:r>
          </a:p>
          <a:p>
            <a:pPr marL="914400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Unos podataka za potrebe eIzvještavanja</a:t>
            </a:r>
          </a:p>
        </p:txBody>
      </p:sp>
      <p:pic>
        <p:nvPicPr>
          <p:cNvPr id="10" name="Slika 9" descr="Slika na kojoj se prikazuje tekst, Font, dizajn, logotip">
            <a:extLst>
              <a:ext uri="{FF2B5EF4-FFF2-40B4-BE49-F238E27FC236}">
                <a16:creationId xmlns:a16="http://schemas.microsoft.com/office/drawing/2014/main" id="{6A1D0389-7398-3F72-4E99-A056283F19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65564"/>
            <a:ext cx="2739736" cy="2739736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E3020DD2-CC74-FDB5-68F4-5E29EF4E56F8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382391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532C9A11-7B9E-8AA1-60F3-CC47ECC13E3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34CC2E01-E038-BA14-4C9D-BD0528D0DB42}"/>
              </a:ext>
            </a:extLst>
          </p:cNvPr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F16B5AA-A726-ACB2-5D40-B2FFAA4354CD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F781425-47EA-B08C-BBCA-5BA51DF0A1E5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8">
            <a:extLst>
              <a:ext uri="{FF2B5EF4-FFF2-40B4-BE49-F238E27FC236}">
                <a16:creationId xmlns:a16="http://schemas.microsoft.com/office/drawing/2014/main" id="{4F6301CF-D574-D609-8D12-F1C1AE9A58FB}"/>
              </a:ext>
            </a:extLst>
          </p:cNvPr>
          <p:cNvSpPr txBox="1"/>
          <p:nvPr/>
        </p:nvSpPr>
        <p:spPr>
          <a:xfrm>
            <a:off x="5791200" y="1875968"/>
            <a:ext cx="9296400" cy="6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FISKALIZACIJI</a:t>
            </a:r>
            <a:endParaRPr lang="en-US" sz="3999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BAC3B10-FD4B-BBC7-E559-9371D39F54B8}"/>
              </a:ext>
            </a:extLst>
          </p:cNvPr>
          <p:cNvSpPr txBox="1"/>
          <p:nvPr/>
        </p:nvSpPr>
        <p:spPr>
          <a:xfrm>
            <a:off x="5791200" y="3423538"/>
            <a:ext cx="9296400" cy="4229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MIKROeRAČUN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Besplatna aplikacija Porezne uprave</a:t>
            </a:r>
          </a:p>
          <a:p>
            <a:pPr marL="914400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 subjekte koji nisu upisani u registar obveznika PDV-a i zadovoljavaju druge kriterije</a:t>
            </a:r>
          </a:p>
          <a:p>
            <a:pPr marL="914400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Izdavanje, zaprimanje i fiskalizacija eRačuna</a:t>
            </a:r>
          </a:p>
        </p:txBody>
      </p:sp>
      <p:pic>
        <p:nvPicPr>
          <p:cNvPr id="10" name="Slika 9" descr="Slika na kojoj se prikazuje tekst, Font, dizajn, logotip">
            <a:extLst>
              <a:ext uri="{FF2B5EF4-FFF2-40B4-BE49-F238E27FC236}">
                <a16:creationId xmlns:a16="http://schemas.microsoft.com/office/drawing/2014/main" id="{52459E27-324F-E7A8-7F7B-CCF02F7DBF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65564"/>
            <a:ext cx="2739736" cy="2739736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83092EFC-5DBA-3AF6-A857-4D4089AD929F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99059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BD089C61-09E6-FA4D-1C8D-6BD9BDCFF78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C40B92C0-1BB9-05B9-6D53-C13B1E0E85E6}"/>
              </a:ext>
            </a:extLst>
          </p:cNvPr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F01B4AE-A805-59B8-8F13-19352ABEC192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A980A8B-0C42-8D50-7B5C-1AA0A48A2128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Slika 5" descr="Slika na kojoj se prikazuje tekst, Font, dizajn, logotip">
            <a:extLst>
              <a:ext uri="{FF2B5EF4-FFF2-40B4-BE49-F238E27FC236}">
                <a16:creationId xmlns:a16="http://schemas.microsoft.com/office/drawing/2014/main" id="{2380EBD7-99F5-DADC-63EF-F9EB30CC64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65564"/>
            <a:ext cx="2739736" cy="2739736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6FA406DF-5E42-ADFA-4B4B-E52178E12684}"/>
              </a:ext>
            </a:extLst>
          </p:cNvPr>
          <p:cNvSpPr txBox="1"/>
          <p:nvPr/>
        </p:nvSpPr>
        <p:spPr>
          <a:xfrm>
            <a:off x="5867400" y="1928408"/>
            <a:ext cx="9296400" cy="6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FISKALIZACIJI</a:t>
            </a:r>
            <a:endParaRPr lang="en-US" sz="3999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A42C8-8154-FF1E-4E8F-A2103EB65420}"/>
              </a:ext>
            </a:extLst>
          </p:cNvPr>
          <p:cNvSpPr txBox="1"/>
          <p:nvPr/>
        </p:nvSpPr>
        <p:spPr>
          <a:xfrm>
            <a:off x="5675168" y="3436088"/>
            <a:ext cx="9677400" cy="4229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Klasifikacija proizvoda po djelatnostima - KPD 2025.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Donosi ga i vodi Državni zavod za statistiku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Sadrži popis šifri i naziva proizvoda, roba i usluga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Strukturiran po NKD-u</a:t>
            </a:r>
          </a:p>
          <a:p>
            <a:pPr marL="457200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U svaki izdani račun potrebno unijeti šifru od šest znamenki za isporučeni proizvod, robu ili uslugu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72E8F7-8DB2-6BCD-4CD6-6CA6D2FFDFBA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40539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13DEED16-19C4-97AB-A6E7-6EB9809DE46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F730E911-95A7-7579-5125-FC5233414394}"/>
              </a:ext>
            </a:extLst>
          </p:cNvPr>
          <p:cNvGrpSpPr/>
          <p:nvPr/>
        </p:nvGrpSpPr>
        <p:grpSpPr>
          <a:xfrm>
            <a:off x="2267651" y="1500712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13242DB-F042-FF0E-6BA7-A368F640A0FD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5CCFAFB-1FD9-25C0-A0B6-BB0E4C73328B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5B97B0B8-113A-5839-764D-1D721F202249}"/>
              </a:ext>
            </a:extLst>
          </p:cNvPr>
          <p:cNvSpPr txBox="1"/>
          <p:nvPr/>
        </p:nvSpPr>
        <p:spPr>
          <a:xfrm>
            <a:off x="5865668" y="1937788"/>
            <a:ext cx="9296400" cy="6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FISKALIZACIJI</a:t>
            </a:r>
            <a:endParaRPr lang="en-US" sz="3999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F53C4F-BB6F-149A-784E-8D563BE06962}"/>
              </a:ext>
            </a:extLst>
          </p:cNvPr>
          <p:cNvSpPr txBox="1"/>
          <p:nvPr/>
        </p:nvSpPr>
        <p:spPr>
          <a:xfrm>
            <a:off x="5851813" y="3229371"/>
            <a:ext cx="9296400" cy="4962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Što ukratko fiskalizacija znači u praksi?</a:t>
            </a:r>
          </a:p>
          <a:p>
            <a:pPr marL="514350" indent="-514350">
              <a:lnSpc>
                <a:spcPts val="5599"/>
              </a:lnSpc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Uspostava programskog rješenja</a:t>
            </a:r>
          </a:p>
          <a:p>
            <a:pPr marL="514350" indent="-514350">
              <a:lnSpc>
                <a:spcPts val="5599"/>
              </a:lnSpc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Nabava F1 certifikata i/ili</a:t>
            </a:r>
          </a:p>
          <a:p>
            <a:pPr marL="514350" indent="-514350">
              <a:lnSpc>
                <a:spcPts val="5599"/>
              </a:lnSpc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Nabava F2 certifikata</a:t>
            </a:r>
          </a:p>
          <a:p>
            <a:pPr marL="514350" indent="-514350">
              <a:lnSpc>
                <a:spcPts val="5599"/>
              </a:lnSpc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Implementacija certifikata u program</a:t>
            </a:r>
          </a:p>
          <a:p>
            <a:pPr marL="514350" indent="-514350">
              <a:lnSpc>
                <a:spcPts val="5599"/>
              </a:lnSpc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Pronalaženje i unos KPD šifri</a:t>
            </a:r>
          </a:p>
          <a:p>
            <a:pPr marL="514350" indent="-514350">
              <a:lnSpc>
                <a:spcPts val="5599"/>
              </a:lnSpc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Izrada i izdavanje izlaznog računa</a:t>
            </a:r>
          </a:p>
        </p:txBody>
      </p:sp>
      <p:pic>
        <p:nvPicPr>
          <p:cNvPr id="14" name="Slika 13" descr="Slika na kojoj se prikazuje tekst, Font, dizajn, logotip">
            <a:extLst>
              <a:ext uri="{FF2B5EF4-FFF2-40B4-BE49-F238E27FC236}">
                <a16:creationId xmlns:a16="http://schemas.microsoft.com/office/drawing/2014/main" id="{981D6C55-B81F-4402-CC00-ACD5476E5C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17073"/>
            <a:ext cx="2739736" cy="2739736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95A31FF2-0832-8A04-D46B-A400D227AFF6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340288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3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A5DA2510-0D5F-2D12-2798-8068D8AA0A3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645FF64F-02C4-6B36-AFBD-44C4AE64A12D}"/>
              </a:ext>
            </a:extLst>
          </p:cNvPr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F57B7FE-7CCA-0556-41E6-6316DED7403F}"/>
                </a:ext>
              </a:extLst>
            </p:cNvPr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  <p:txBody>
            <a:bodyPr/>
            <a:lstStyle/>
            <a:p>
              <a:endParaRPr lang="hr-HR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D18C910-2F38-CC7B-5E71-A6F0D3B61F83}"/>
                </a:ext>
              </a:extLst>
            </p:cNvPr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Slika 9" descr="Slika na kojoj se prikazuje tekst, Font, dizajn, logotip">
            <a:extLst>
              <a:ext uri="{FF2B5EF4-FFF2-40B4-BE49-F238E27FC236}">
                <a16:creationId xmlns:a16="http://schemas.microsoft.com/office/drawing/2014/main" id="{A8761964-D5E0-8F0F-8B24-A6092A0196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0" y="1539577"/>
            <a:ext cx="2739736" cy="2739736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4DCD1E58-661A-19D1-6F5F-6ACF6A144838}"/>
              </a:ext>
            </a:extLst>
          </p:cNvPr>
          <p:cNvSpPr txBox="1"/>
          <p:nvPr/>
        </p:nvSpPr>
        <p:spPr>
          <a:xfrm>
            <a:off x="5865668" y="1937788"/>
            <a:ext cx="9296400" cy="6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altLang="sr-Latn-R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ZAKON O FISKALIZACIJI</a:t>
            </a:r>
            <a:endParaRPr lang="en-US" sz="3999" b="1" dirty="0">
              <a:solidFill>
                <a:srgbClr val="000000"/>
              </a:solidFill>
              <a:latin typeface="Poppins Bold" panose="020B0604020202020204" charset="-18"/>
              <a:ea typeface="Poppins Bold"/>
              <a:cs typeface="Poppins Bold" panose="020B0604020202020204" charset="-18"/>
              <a:sym typeface="Poppins Bold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99D03A7-0FF1-40D6-5492-2C826C857F37}"/>
              </a:ext>
            </a:extLst>
          </p:cNvPr>
          <p:cNvSpPr txBox="1"/>
          <p:nvPr/>
        </p:nvSpPr>
        <p:spPr>
          <a:xfrm>
            <a:off x="5265434" y="3607876"/>
            <a:ext cx="10496868" cy="4244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Zanimljivosti:</a:t>
            </a:r>
          </a:p>
          <a:p>
            <a:pPr marL="514350" indent="-514350">
              <a:lnSpc>
                <a:spcPts val="5599"/>
              </a:lnSpc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Ušteda poduzetnicima preko 120 milijuna eura?</a:t>
            </a:r>
          </a:p>
          <a:p>
            <a:pPr marL="514350" indent="-514350">
              <a:lnSpc>
                <a:spcPts val="5599"/>
              </a:lnSpc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Prodaja dugotrajne imovine?</a:t>
            </a:r>
          </a:p>
          <a:p>
            <a:pPr marL="514350" indent="-514350">
              <a:lnSpc>
                <a:spcPts val="5599"/>
              </a:lnSpc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Arhiva dokumenata?</a:t>
            </a:r>
          </a:p>
          <a:p>
            <a:pPr marL="514350" indent="-514350">
              <a:lnSpc>
                <a:spcPts val="5599"/>
              </a:lnSpc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eIzvještavanje/predaja prijave PDV-a?</a:t>
            </a:r>
          </a:p>
          <a:p>
            <a:pPr marL="514350" indent="-514350">
              <a:lnSpc>
                <a:spcPts val="5599"/>
              </a:lnSpc>
              <a:buAutoNum type="arabicPeriod"/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oppins Bold" panose="020B0604020202020204" charset="-18"/>
                <a:cs typeface="Poppins Bold" panose="020B0604020202020204" charset="-18"/>
              </a:rPr>
              <a:t>Informativni izračun PDV-a?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A5B6312-AF97-A55D-1F6F-B58CA78EB2BB}"/>
              </a:ext>
            </a:extLst>
          </p:cNvPr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  <p:txBody>
          <a:bodyPr/>
          <a:lstStyle/>
          <a:p>
            <a:pPr algn="ctr"/>
            <a:r>
              <a:rPr lang="hr-HR" sz="2200" dirty="0"/>
              <a:t>SVEN PIRKER, ovlašteni revizor</a:t>
            </a:r>
          </a:p>
          <a:p>
            <a:pPr algn="ctr"/>
            <a:r>
              <a:rPr lang="hr-HR" sz="2200" dirty="0">
                <a:hlinkClick r:id="rId7"/>
              </a:rPr>
              <a:t>sven@dttc.hr</a:t>
            </a:r>
            <a:endParaRPr lang="hr-HR" sz="2200" dirty="0"/>
          </a:p>
          <a:p>
            <a:pPr algn="ctr"/>
            <a:r>
              <a:rPr lang="hr-HR" sz="2200" dirty="0"/>
              <a:t>099 234 6363</a:t>
            </a:r>
          </a:p>
        </p:txBody>
      </p:sp>
    </p:spTree>
    <p:extLst>
      <p:ext uri="{BB962C8B-B14F-4D97-AF65-F5344CB8AC3E}">
        <p14:creationId xmlns:p14="http://schemas.microsoft.com/office/powerpoint/2010/main" val="303367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857</Words>
  <Application>Microsoft Office PowerPoint</Application>
  <PresentationFormat>Prilagođeno</PresentationFormat>
  <Paragraphs>146</Paragraphs>
  <Slides>17</Slides>
  <Notes>1</Notes>
  <HiddenSlides>0</HiddenSlides>
  <MMClips>17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Calibri</vt:lpstr>
      <vt:lpstr>Poppins Bold</vt:lpstr>
      <vt:lpstr>Aptos</vt:lpstr>
      <vt:lpstr>Arial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Dodajte naslov</dc:title>
  <dc:creator>PC</dc:creator>
  <cp:lastModifiedBy>Sven Pirker</cp:lastModifiedBy>
  <cp:revision>51</cp:revision>
  <dcterms:created xsi:type="dcterms:W3CDTF">2006-08-16T00:00:00Z</dcterms:created>
  <dcterms:modified xsi:type="dcterms:W3CDTF">2025-12-02T16:13:10Z</dcterms:modified>
  <dc:identifier>DAG54lhzobw</dc:identifier>
</cp:coreProperties>
</file>