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7"/>
  </p:notesMasterIdLst>
  <p:sldIdLst>
    <p:sldId id="261" r:id="rId2"/>
    <p:sldId id="299" r:id="rId3"/>
    <p:sldId id="301" r:id="rId4"/>
    <p:sldId id="303" r:id="rId5"/>
    <p:sldId id="263" r:id="rId6"/>
    <p:sldId id="264" r:id="rId7"/>
    <p:sldId id="265" r:id="rId8"/>
    <p:sldId id="281" r:id="rId9"/>
    <p:sldId id="267" r:id="rId10"/>
    <p:sldId id="270" r:id="rId11"/>
    <p:sldId id="271" r:id="rId12"/>
    <p:sldId id="272" r:id="rId13"/>
    <p:sldId id="273" r:id="rId14"/>
    <p:sldId id="268" r:id="rId15"/>
    <p:sldId id="275" r:id="rId16"/>
    <p:sldId id="277" r:id="rId17"/>
    <p:sldId id="279" r:id="rId18"/>
    <p:sldId id="283" r:id="rId19"/>
    <p:sldId id="286" r:id="rId20"/>
    <p:sldId id="289" r:id="rId21"/>
    <p:sldId id="291" r:id="rId22"/>
    <p:sldId id="293" r:id="rId23"/>
    <p:sldId id="295" r:id="rId24"/>
    <p:sldId id="297" r:id="rId25"/>
    <p:sldId id="285" r:id="rId26"/>
  </p:sldIdLst>
  <p:sldSz cx="18288000" cy="10287000"/>
  <p:notesSz cx="6858000" cy="9144000"/>
  <p:embeddedFontLst>
    <p:embeddedFont>
      <p:font typeface="Abadi" panose="020B0604020104020204" pitchFamily="34" charset="-18"/>
      <p:regular r:id="rId28"/>
      <p:bold r:id="rId29"/>
      <p:italic r:id="rId30"/>
      <p:boldItalic r:id="rId31"/>
    </p:embeddedFont>
    <p:embeddedFont>
      <p:font typeface="Axiforma Black" panose="00000900000000000000" charset="-18"/>
      <p:bold r:id="rId32"/>
    </p:embeddedFont>
    <p:embeddedFont>
      <p:font typeface="Axiforma Book" panose="00000400000000000000" charset="-18"/>
      <p:regular r:id="rId33"/>
    </p:embeddedFont>
    <p:embeddedFont>
      <p:font typeface="Axiforma SemiBold" panose="00000700000000000000" charset="-18"/>
      <p:bold r:id="rId3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53089"/>
    <a:srgbClr val="7F3F98"/>
    <a:srgbClr val="006838"/>
    <a:srgbClr val="0F3F6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>
        <p:scale>
          <a:sx n="75" d="100"/>
          <a:sy n="75" d="100"/>
        </p:scale>
        <p:origin x="474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6.fntdata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5.fntdata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1.fntdata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0F9E3B-18A8-493D-8BC0-06FD7AF2CAC0}" type="datetimeFigureOut">
              <a:rPr lang="hr-HR" smtClean="0"/>
              <a:t>3.12.2025.</a:t>
            </a:fld>
            <a:endParaRPr lang="hr-H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r-H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hr-H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r-H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257CD5-EDF1-4CDD-92CB-86F7B8B49056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708972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Relationship Id="rId9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Relationship Id="rId9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Relationship Id="rId9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7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Relationship Id="rId9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Relationship Id="rId9" Type="http://schemas.openxmlformats.org/officeDocument/2006/relationships/image" Target="../media/image22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3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Relationship Id="rId9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6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Relationship Id="rId9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9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Relationship Id="rId9" Type="http://schemas.openxmlformats.org/officeDocument/2006/relationships/image" Target="../media/image31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3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5.jp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7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0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1.gif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jpeg"/><Relationship Id="rId9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-12119" y="0"/>
            <a:ext cx="18452519" cy="10379542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2267651" y="1539577"/>
            <a:ext cx="13752699" cy="7300388"/>
            <a:chOff x="0" y="0"/>
            <a:chExt cx="3622110" cy="192273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622110" cy="1922736"/>
            </a:xfrm>
            <a:custGeom>
              <a:avLst/>
              <a:gdLst/>
              <a:ahLst/>
              <a:cxnLst/>
              <a:rect l="l" t="t" r="r" b="b"/>
              <a:pathLst>
                <a:path w="3622110" h="1922736">
                  <a:moveTo>
                    <a:pt x="0" y="0"/>
                  </a:moveTo>
                  <a:lnTo>
                    <a:pt x="3622110" y="0"/>
                  </a:lnTo>
                  <a:lnTo>
                    <a:pt x="3622110" y="1922736"/>
                  </a:lnTo>
                  <a:lnTo>
                    <a:pt x="0" y="1922736"/>
                  </a:lnTo>
                  <a:close/>
                </a:path>
              </a:pathLst>
            </a:custGeom>
            <a:solidFill>
              <a:srgbClr val="FFFFFF">
                <a:alpha val="88627"/>
              </a:srgbClr>
            </a:solidFill>
          </p:spPr>
          <p:txBody>
            <a:bodyPr/>
            <a:lstStyle/>
            <a:p>
              <a:r>
                <a:rPr lang="hr-HR" dirty="0"/>
                <a:t> 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3622110" cy="19798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3" name="TekstniOkvir 12">
            <a:extLst>
              <a:ext uri="{FF2B5EF4-FFF2-40B4-BE49-F238E27FC236}">
                <a16:creationId xmlns:a16="http://schemas.microsoft.com/office/drawing/2014/main" id="{6049EA62-2236-5920-9037-373EF434458C}"/>
              </a:ext>
            </a:extLst>
          </p:cNvPr>
          <p:cNvSpPr txBox="1"/>
          <p:nvPr/>
        </p:nvSpPr>
        <p:spPr>
          <a:xfrm>
            <a:off x="2716450" y="4076700"/>
            <a:ext cx="12752149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800" b="1" i="1" spc="-1" dirty="0">
                <a:solidFill>
                  <a:schemeClr val="dk1"/>
                </a:solidFill>
                <a:latin typeface="Axiforma Book" panose="00000400000000000000" charset="-18"/>
              </a:rPr>
              <a:t>ULAGATI…</a:t>
            </a:r>
            <a:endParaRPr lang="hr-HR" sz="2800" b="1" i="1" spc="-1" dirty="0">
              <a:solidFill>
                <a:srgbClr val="000000"/>
              </a:solidFill>
              <a:latin typeface="Axiforma Book" panose="00000400000000000000" charset="-18"/>
            </a:endParaRPr>
          </a:p>
          <a:p>
            <a:endParaRPr lang="hr-HR" spc="-1" dirty="0">
              <a:solidFill>
                <a:srgbClr val="000000"/>
              </a:solidFill>
              <a:latin typeface="Abadi" panose="020B0604020104020204" pitchFamily="34" charset="-18"/>
            </a:endParaRPr>
          </a:p>
          <a:p>
            <a:r>
              <a:rPr lang="hr-HR" sz="2400" spc="-1" dirty="0">
                <a:solidFill>
                  <a:schemeClr val="dk1"/>
                </a:solidFill>
                <a:latin typeface="Abadi" panose="020B0604020104020204" pitchFamily="34" charset="-18"/>
              </a:rPr>
              <a:t>ZAŠTO?</a:t>
            </a:r>
            <a:endParaRPr lang="hr-HR" sz="2400" spc="-1" dirty="0">
              <a:solidFill>
                <a:srgbClr val="000000"/>
              </a:solidFill>
              <a:latin typeface="Abadi" panose="020B0604020104020204" pitchFamily="34" charset="-18"/>
            </a:endParaRPr>
          </a:p>
          <a:p>
            <a:r>
              <a:rPr lang="hr-HR" sz="2400" spc="-1" dirty="0">
                <a:solidFill>
                  <a:schemeClr val="dk1"/>
                </a:solidFill>
                <a:latin typeface="Abadi" panose="020B0604020104020204" pitchFamily="34" charset="-18"/>
              </a:rPr>
              <a:t>- U današnjem dinamičnom financijskom okruženju, ulaganje predstavlja ključni alat za postizanje dugoročne financijske stabilnosti i rasta;</a:t>
            </a:r>
            <a:endParaRPr lang="hr-HR" sz="2400" spc="-1" dirty="0">
              <a:solidFill>
                <a:srgbClr val="000000"/>
              </a:solidFill>
              <a:latin typeface="Abadi" panose="020B0604020104020204" pitchFamily="34" charset="-18"/>
            </a:endParaRPr>
          </a:p>
          <a:p>
            <a:r>
              <a:rPr lang="hr-HR" sz="2400" spc="-1" dirty="0">
                <a:solidFill>
                  <a:schemeClr val="dk1"/>
                </a:solidFill>
                <a:latin typeface="Abadi" panose="020B0604020104020204" pitchFamily="34" charset="-18"/>
              </a:rPr>
              <a:t>- Držanje novčane ušteđevine na bankovnom računu ili “u čarapi” nije nimalo isplativo zbog inflacije koja polako, ali sigurno izjeda kupovnu moć tog novca</a:t>
            </a:r>
            <a:endParaRPr lang="hr-HR" sz="2400" spc="-1" dirty="0">
              <a:solidFill>
                <a:srgbClr val="000000"/>
              </a:solidFill>
              <a:latin typeface="Abadi" panose="020B0604020104020204" pitchFamily="34" charset="-18"/>
            </a:endParaRPr>
          </a:p>
          <a:p>
            <a:endParaRPr lang="hr-HR" spc="-1" dirty="0">
              <a:solidFill>
                <a:srgbClr val="000000"/>
              </a:solidFill>
              <a:latin typeface="Abadi" panose="020B0604020104020204" pitchFamily="34" charset="-18"/>
            </a:endParaRPr>
          </a:p>
          <a:p>
            <a:endParaRPr lang="hr-HR" spc="-1" dirty="0">
              <a:solidFill>
                <a:srgbClr val="000000"/>
              </a:solidFill>
              <a:latin typeface="Abadi" panose="020B0604020104020204" pitchFamily="34" charset="-18"/>
            </a:endParaRPr>
          </a:p>
          <a:p>
            <a:endParaRPr lang="hr-HR" spc="-1" dirty="0">
              <a:solidFill>
                <a:srgbClr val="000000"/>
              </a:solidFill>
              <a:latin typeface="Abadi" panose="020B0604020104020204" pitchFamily="34" charset="-18"/>
            </a:endParaRPr>
          </a:p>
          <a:p>
            <a:endParaRPr lang="hr-HR" spc="-1" dirty="0">
              <a:solidFill>
                <a:srgbClr val="000000"/>
              </a:solidFill>
              <a:latin typeface="Abadi" panose="020B0604020104020204" pitchFamily="34" charset="-18"/>
            </a:endParaRPr>
          </a:p>
          <a:p>
            <a:endParaRPr lang="hr-HR" dirty="0">
              <a:latin typeface="Abadi" panose="020B0604020104020204" pitchFamily="34" charset="-18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E86E57A-C3DD-F6CF-6528-CB74DCCD4570}"/>
              </a:ext>
            </a:extLst>
          </p:cNvPr>
          <p:cNvSpPr txBox="1"/>
          <p:nvPr/>
        </p:nvSpPr>
        <p:spPr>
          <a:xfrm>
            <a:off x="9154236" y="1816169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dirty="0">
                <a:latin typeface="Axiforma Black" panose="00000900000000000000" pitchFamily="2" charset="-18"/>
              </a:rPr>
              <a:t>partner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77BB965-6597-7760-6FA2-17CDC33596DE}"/>
              </a:ext>
            </a:extLst>
          </p:cNvPr>
          <p:cNvSpPr txBox="1"/>
          <p:nvPr/>
        </p:nvSpPr>
        <p:spPr>
          <a:xfrm>
            <a:off x="10830636" y="2165644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dirty="0">
                <a:latin typeface="Axiforma Black" panose="00000900000000000000" pitchFamily="2" charset="-18"/>
              </a:rPr>
              <a:t>poslovne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4571DC9-9A6B-70C9-B07D-B0F73D3AA386}"/>
              </a:ext>
            </a:extLst>
          </p:cNvPr>
          <p:cNvSpPr txBox="1"/>
          <p:nvPr/>
        </p:nvSpPr>
        <p:spPr>
          <a:xfrm>
            <a:off x="12735636" y="2567289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dirty="0">
                <a:latin typeface="Axiforma Black" panose="00000900000000000000" pitchFamily="2" charset="-18"/>
              </a:rPr>
              <a:t>uspješnosti</a:t>
            </a:r>
          </a:p>
        </p:txBody>
      </p:sp>
      <p:sp>
        <p:nvSpPr>
          <p:cNvPr id="6" name="Parallelogram 5">
            <a:extLst>
              <a:ext uri="{FF2B5EF4-FFF2-40B4-BE49-F238E27FC236}">
                <a16:creationId xmlns:a16="http://schemas.microsoft.com/office/drawing/2014/main" id="{E78DECD8-CC55-4733-DC0C-2B28BF4F87F0}"/>
              </a:ext>
            </a:extLst>
          </p:cNvPr>
          <p:cNvSpPr/>
          <p:nvPr/>
        </p:nvSpPr>
        <p:spPr>
          <a:xfrm>
            <a:off x="2667000" y="3619500"/>
            <a:ext cx="7267926" cy="295914"/>
          </a:xfrm>
          <a:prstGeom prst="parallelogram">
            <a:avLst/>
          </a:prstGeom>
          <a:solidFill>
            <a:srgbClr val="4530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r-HR" sz="1800" dirty="0">
                <a:solidFill>
                  <a:schemeClr val="bg1"/>
                </a:solidFill>
                <a:latin typeface="Axiforma SemiBold" panose="00000700000000000000" pitchFamily="2" charset="-18"/>
              </a:rPr>
              <a:t>Fine’</a:t>
            </a:r>
            <a:r>
              <a:rPr lang="hr-HR" sz="1800" dirty="0">
                <a:solidFill>
                  <a:schemeClr val="bg1"/>
                </a:solidFill>
                <a:latin typeface="Axiforma Black" panose="00000900000000000000" pitchFamily="2" charset="-18"/>
              </a:rPr>
              <a:t>sa</a:t>
            </a:r>
            <a:r>
              <a:rPr lang="hr-HR" sz="1800" dirty="0">
                <a:solidFill>
                  <a:schemeClr val="bg1"/>
                </a:solidFill>
                <a:latin typeface="Axiforma SemiBold" panose="00000700000000000000" pitchFamily="2" charset="-18"/>
              </a:rPr>
              <a:t> Credos d.d., </a:t>
            </a:r>
            <a:r>
              <a:rPr lang="hr-HR" sz="1800" dirty="0">
                <a:solidFill>
                  <a:schemeClr val="bg1"/>
                </a:solidFill>
                <a:latin typeface="Axiforma Book" panose="00000400000000000000" pitchFamily="2" charset="-18"/>
              </a:rPr>
              <a:t>financijska kompanija</a:t>
            </a:r>
            <a:endParaRPr lang="hr-HR" dirty="0"/>
          </a:p>
        </p:txBody>
      </p:sp>
      <p:pic>
        <p:nvPicPr>
          <p:cNvPr id="9" name="Picture 8" descr="A gold logo with purple text&#10;&#10;Description automatically generated">
            <a:extLst>
              <a:ext uri="{FF2B5EF4-FFF2-40B4-BE49-F238E27FC236}">
                <a16:creationId xmlns:a16="http://schemas.microsoft.com/office/drawing/2014/main" id="{87E18330-A76F-CE05-F168-87AA5F8F399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1649794"/>
            <a:ext cx="2084490" cy="2084490"/>
          </a:xfrm>
          <a:prstGeom prst="rect">
            <a:avLst/>
          </a:prstGeom>
        </p:spPr>
      </p:pic>
      <p:sp>
        <p:nvSpPr>
          <p:cNvPr id="7" name="Freeform 7">
            <a:extLst>
              <a:ext uri="{FF2B5EF4-FFF2-40B4-BE49-F238E27FC236}">
                <a16:creationId xmlns:a16="http://schemas.microsoft.com/office/drawing/2014/main" id="{BC88773B-E238-F0B7-5CC2-BECABF7D5CAD}"/>
              </a:ext>
            </a:extLst>
          </p:cNvPr>
          <p:cNvSpPr/>
          <p:nvPr/>
        </p:nvSpPr>
        <p:spPr>
          <a:xfrm>
            <a:off x="10022484" y="8314707"/>
            <a:ext cx="8334920" cy="1366331"/>
          </a:xfrm>
          <a:custGeom>
            <a:avLst/>
            <a:gdLst/>
            <a:ahLst/>
            <a:cxnLst/>
            <a:rect l="l" t="t" r="r" b="b"/>
            <a:pathLst>
              <a:path w="8334920" h="1366331">
                <a:moveTo>
                  <a:pt x="0" y="0"/>
                </a:moveTo>
                <a:lnTo>
                  <a:pt x="8334920" y="0"/>
                </a:lnTo>
                <a:lnTo>
                  <a:pt x="8334920" y="1366330"/>
                </a:lnTo>
                <a:lnTo>
                  <a:pt x="0" y="13663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duotone>
                <a:prstClr val="black"/>
                <a:srgbClr val="7F3F98">
                  <a:tint val="45000"/>
                  <a:satMod val="400000"/>
                </a:srgbClr>
              </a:duotone>
            </a:blip>
            <a:stretch>
              <a:fillRect r="-35589" b="-35441"/>
            </a:stretch>
          </a:blipFill>
        </p:spPr>
        <p:txBody>
          <a:bodyPr/>
          <a:lstStyle/>
          <a:p>
            <a:endParaRPr lang="hr-HR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481C80E-14A6-4E41-F83F-8E1DD377F596}"/>
              </a:ext>
            </a:extLst>
          </p:cNvPr>
          <p:cNvSpPr txBox="1"/>
          <p:nvPr/>
        </p:nvSpPr>
        <p:spPr>
          <a:xfrm>
            <a:off x="13315763" y="8666738"/>
            <a:ext cx="27045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hr-HR" dirty="0">
                <a:solidFill>
                  <a:schemeClr val="bg1"/>
                </a:solidFill>
                <a:latin typeface="Axiforma Book" panose="00000400000000000000" pitchFamily="2" charset="-18"/>
              </a:rPr>
              <a:t>info@finesa-credos.hr</a:t>
            </a:r>
          </a:p>
          <a:p>
            <a:pPr algn="r"/>
            <a:r>
              <a:rPr lang="hr-HR" dirty="0">
                <a:solidFill>
                  <a:schemeClr val="bg1"/>
                </a:solidFill>
                <a:latin typeface="Axiforma Book" panose="00000400000000000000" pitchFamily="2" charset="-18"/>
              </a:rPr>
              <a:t>www.finesa-credos.hr</a:t>
            </a:r>
          </a:p>
        </p:txBody>
      </p:sp>
    </p:spTree>
    <p:extLst>
      <p:ext uri="{BB962C8B-B14F-4D97-AF65-F5344CB8AC3E}">
        <p14:creationId xmlns:p14="http://schemas.microsoft.com/office/powerpoint/2010/main" val="668630005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682DC7-3799-07E0-3797-211E0CB721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  <a:extLst>
              <a:ext uri="{FF2B5EF4-FFF2-40B4-BE49-F238E27FC236}">
                <a16:creationId xmlns:a16="http://schemas.microsoft.com/office/drawing/2014/main" id="{C1933279-1A2F-1F52-D9AF-09AEB0090C6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-12119" y="0"/>
            <a:ext cx="18452519" cy="10379542"/>
          </a:xfrm>
          <a:prstGeom prst="rect">
            <a:avLst/>
          </a:prstGeom>
        </p:spPr>
      </p:pic>
      <p:grpSp>
        <p:nvGrpSpPr>
          <p:cNvPr id="3" name="Group 3">
            <a:extLst>
              <a:ext uri="{FF2B5EF4-FFF2-40B4-BE49-F238E27FC236}">
                <a16:creationId xmlns:a16="http://schemas.microsoft.com/office/drawing/2014/main" id="{7C5B7461-3D34-A4FD-7FF8-B0A71DCCC787}"/>
              </a:ext>
            </a:extLst>
          </p:cNvPr>
          <p:cNvGrpSpPr/>
          <p:nvPr/>
        </p:nvGrpSpPr>
        <p:grpSpPr>
          <a:xfrm>
            <a:off x="2267651" y="1539577"/>
            <a:ext cx="13752699" cy="7300388"/>
            <a:chOff x="0" y="0"/>
            <a:chExt cx="3622110" cy="1922736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EF4D9A03-7D4C-FF6D-31D9-5E7CF5701191}"/>
                </a:ext>
              </a:extLst>
            </p:cNvPr>
            <p:cNvSpPr/>
            <p:nvPr/>
          </p:nvSpPr>
          <p:spPr>
            <a:xfrm>
              <a:off x="0" y="0"/>
              <a:ext cx="3622110" cy="1922736"/>
            </a:xfrm>
            <a:custGeom>
              <a:avLst/>
              <a:gdLst/>
              <a:ahLst/>
              <a:cxnLst/>
              <a:rect l="l" t="t" r="r" b="b"/>
              <a:pathLst>
                <a:path w="3622110" h="1922736">
                  <a:moveTo>
                    <a:pt x="0" y="0"/>
                  </a:moveTo>
                  <a:lnTo>
                    <a:pt x="3622110" y="0"/>
                  </a:lnTo>
                  <a:lnTo>
                    <a:pt x="3622110" y="1922736"/>
                  </a:lnTo>
                  <a:lnTo>
                    <a:pt x="0" y="1922736"/>
                  </a:lnTo>
                  <a:close/>
                </a:path>
              </a:pathLst>
            </a:custGeom>
            <a:solidFill>
              <a:srgbClr val="FFFFFF">
                <a:alpha val="88627"/>
              </a:srgbClr>
            </a:solidFill>
          </p:spPr>
          <p:txBody>
            <a:bodyPr/>
            <a:lstStyle/>
            <a:p>
              <a:r>
                <a:rPr lang="hr-HR" dirty="0"/>
                <a:t> </a:t>
              </a: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A292B671-3672-5374-B141-845767AEBEF0}"/>
                </a:ext>
              </a:extLst>
            </p:cNvPr>
            <p:cNvSpPr txBox="1"/>
            <p:nvPr/>
          </p:nvSpPr>
          <p:spPr>
            <a:xfrm>
              <a:off x="0" y="-57150"/>
              <a:ext cx="3622110" cy="19798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D503354D-B477-A017-115E-5888A10BB8E6}"/>
              </a:ext>
            </a:extLst>
          </p:cNvPr>
          <p:cNvSpPr txBox="1"/>
          <p:nvPr/>
        </p:nvSpPr>
        <p:spPr>
          <a:xfrm>
            <a:off x="9154236" y="1816169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dirty="0">
                <a:latin typeface="Axiforma Black" panose="00000900000000000000" pitchFamily="2" charset="-18"/>
              </a:rPr>
              <a:t>partner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9DDBFBE-6360-71C0-70BB-C8FCA1A9E95E}"/>
              </a:ext>
            </a:extLst>
          </p:cNvPr>
          <p:cNvSpPr txBox="1"/>
          <p:nvPr/>
        </p:nvSpPr>
        <p:spPr>
          <a:xfrm>
            <a:off x="10830636" y="2165644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dirty="0">
                <a:latin typeface="Axiforma Black" panose="00000900000000000000" pitchFamily="2" charset="-18"/>
              </a:rPr>
              <a:t>poslovne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BA7288B-8B76-23DF-728C-C4633D86E959}"/>
              </a:ext>
            </a:extLst>
          </p:cNvPr>
          <p:cNvSpPr txBox="1"/>
          <p:nvPr/>
        </p:nvSpPr>
        <p:spPr>
          <a:xfrm>
            <a:off x="12735636" y="2567289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dirty="0">
                <a:latin typeface="Axiforma Black" panose="00000900000000000000" pitchFamily="2" charset="-18"/>
              </a:rPr>
              <a:t>uspješnosti</a:t>
            </a:r>
          </a:p>
        </p:txBody>
      </p:sp>
      <p:sp>
        <p:nvSpPr>
          <p:cNvPr id="6" name="Parallelogram 5">
            <a:extLst>
              <a:ext uri="{FF2B5EF4-FFF2-40B4-BE49-F238E27FC236}">
                <a16:creationId xmlns:a16="http://schemas.microsoft.com/office/drawing/2014/main" id="{C1CD9C76-B83A-0FDD-73C7-8F65E3C57F9A}"/>
              </a:ext>
            </a:extLst>
          </p:cNvPr>
          <p:cNvSpPr/>
          <p:nvPr/>
        </p:nvSpPr>
        <p:spPr>
          <a:xfrm>
            <a:off x="2667000" y="3619500"/>
            <a:ext cx="7267926" cy="295914"/>
          </a:xfrm>
          <a:prstGeom prst="parallelogram">
            <a:avLst/>
          </a:prstGeom>
          <a:solidFill>
            <a:srgbClr val="4530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r-HR" sz="1800" dirty="0">
                <a:solidFill>
                  <a:schemeClr val="bg1"/>
                </a:solidFill>
                <a:latin typeface="Axiforma SemiBold" panose="00000700000000000000" pitchFamily="2" charset="-18"/>
              </a:rPr>
              <a:t>Fine’</a:t>
            </a:r>
            <a:r>
              <a:rPr lang="hr-HR" sz="1800" dirty="0">
                <a:solidFill>
                  <a:schemeClr val="bg1"/>
                </a:solidFill>
                <a:latin typeface="Axiforma Black" panose="00000900000000000000" pitchFamily="2" charset="-18"/>
              </a:rPr>
              <a:t>sa</a:t>
            </a:r>
            <a:r>
              <a:rPr lang="hr-HR" sz="1800" dirty="0">
                <a:solidFill>
                  <a:schemeClr val="bg1"/>
                </a:solidFill>
                <a:latin typeface="Axiforma SemiBold" panose="00000700000000000000" pitchFamily="2" charset="-18"/>
              </a:rPr>
              <a:t> Credos d.d., </a:t>
            </a:r>
            <a:r>
              <a:rPr lang="hr-HR" sz="1800" dirty="0">
                <a:solidFill>
                  <a:schemeClr val="bg1"/>
                </a:solidFill>
                <a:latin typeface="Axiforma Book" panose="00000400000000000000" pitchFamily="2" charset="-18"/>
              </a:rPr>
              <a:t>financijska kompanija</a:t>
            </a:r>
            <a:endParaRPr lang="hr-HR" dirty="0"/>
          </a:p>
        </p:txBody>
      </p:sp>
      <p:pic>
        <p:nvPicPr>
          <p:cNvPr id="9" name="Picture 8" descr="A gold logo with purple text&#10;&#10;Description automatically generated">
            <a:extLst>
              <a:ext uri="{FF2B5EF4-FFF2-40B4-BE49-F238E27FC236}">
                <a16:creationId xmlns:a16="http://schemas.microsoft.com/office/drawing/2014/main" id="{591276A3-8E77-C829-835E-1ABE11F070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1649794"/>
            <a:ext cx="2084490" cy="2084490"/>
          </a:xfrm>
          <a:prstGeom prst="rect">
            <a:avLst/>
          </a:prstGeom>
        </p:spPr>
      </p:pic>
      <p:sp>
        <p:nvSpPr>
          <p:cNvPr id="7" name="Freeform 7">
            <a:extLst>
              <a:ext uri="{FF2B5EF4-FFF2-40B4-BE49-F238E27FC236}">
                <a16:creationId xmlns:a16="http://schemas.microsoft.com/office/drawing/2014/main" id="{4AC356DC-6B26-C15A-91BB-0407715B83A9}"/>
              </a:ext>
            </a:extLst>
          </p:cNvPr>
          <p:cNvSpPr/>
          <p:nvPr/>
        </p:nvSpPr>
        <p:spPr>
          <a:xfrm>
            <a:off x="10022484" y="8314707"/>
            <a:ext cx="8334920" cy="1366331"/>
          </a:xfrm>
          <a:custGeom>
            <a:avLst/>
            <a:gdLst/>
            <a:ahLst/>
            <a:cxnLst/>
            <a:rect l="l" t="t" r="r" b="b"/>
            <a:pathLst>
              <a:path w="8334920" h="1366331">
                <a:moveTo>
                  <a:pt x="0" y="0"/>
                </a:moveTo>
                <a:lnTo>
                  <a:pt x="8334920" y="0"/>
                </a:lnTo>
                <a:lnTo>
                  <a:pt x="8334920" y="1366330"/>
                </a:lnTo>
                <a:lnTo>
                  <a:pt x="0" y="13663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duotone>
                <a:prstClr val="black"/>
                <a:srgbClr val="7F3F98">
                  <a:tint val="45000"/>
                  <a:satMod val="400000"/>
                </a:srgbClr>
              </a:duotone>
            </a:blip>
            <a:stretch>
              <a:fillRect r="-35589" b="-35441"/>
            </a:stretch>
          </a:blipFill>
        </p:spPr>
        <p:txBody>
          <a:bodyPr/>
          <a:lstStyle/>
          <a:p>
            <a:endParaRPr lang="hr-HR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688B3DF-BDAA-1254-91D5-D79295315D25}"/>
              </a:ext>
            </a:extLst>
          </p:cNvPr>
          <p:cNvSpPr txBox="1"/>
          <p:nvPr/>
        </p:nvSpPr>
        <p:spPr>
          <a:xfrm>
            <a:off x="13315763" y="8666738"/>
            <a:ext cx="27045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hr-HR" dirty="0">
                <a:solidFill>
                  <a:schemeClr val="bg1"/>
                </a:solidFill>
                <a:latin typeface="Axiforma Book" panose="00000400000000000000" pitchFamily="2" charset="-18"/>
              </a:rPr>
              <a:t>info@finesa-credos.hr</a:t>
            </a:r>
          </a:p>
          <a:p>
            <a:pPr algn="r"/>
            <a:r>
              <a:rPr lang="hr-HR" dirty="0">
                <a:solidFill>
                  <a:schemeClr val="bg1"/>
                </a:solidFill>
                <a:latin typeface="Axiforma Book" panose="00000400000000000000" pitchFamily="2" charset="-18"/>
              </a:rPr>
              <a:t>www.finesa-credos.hr</a:t>
            </a:r>
          </a:p>
        </p:txBody>
      </p:sp>
      <p:pic>
        <p:nvPicPr>
          <p:cNvPr id="17" name="Slika 16">
            <a:extLst>
              <a:ext uri="{FF2B5EF4-FFF2-40B4-BE49-F238E27FC236}">
                <a16:creationId xmlns:a16="http://schemas.microsoft.com/office/drawing/2014/main" id="{43DBCD15-4B0F-CA42-02B7-5A0D9B453B38}"/>
              </a:ext>
            </a:extLst>
          </p:cNvPr>
          <p:cNvPicPr/>
          <p:nvPr/>
        </p:nvPicPr>
        <p:blipFill>
          <a:blip r:embed="rId7"/>
          <a:stretch/>
        </p:blipFill>
        <p:spPr>
          <a:xfrm>
            <a:off x="2880000" y="5040000"/>
            <a:ext cx="4140000" cy="2880000"/>
          </a:xfrm>
          <a:prstGeom prst="rect">
            <a:avLst/>
          </a:prstGeom>
          <a:ln w="0">
            <a:noFill/>
          </a:ln>
        </p:spPr>
      </p:pic>
      <p:pic>
        <p:nvPicPr>
          <p:cNvPr id="18" name="Slika 17">
            <a:extLst>
              <a:ext uri="{FF2B5EF4-FFF2-40B4-BE49-F238E27FC236}">
                <a16:creationId xmlns:a16="http://schemas.microsoft.com/office/drawing/2014/main" id="{112DC7F9-D233-8716-BA31-0944969C1F05}"/>
              </a:ext>
            </a:extLst>
          </p:cNvPr>
          <p:cNvPicPr/>
          <p:nvPr/>
        </p:nvPicPr>
        <p:blipFill>
          <a:blip r:embed="rId8"/>
          <a:stretch/>
        </p:blipFill>
        <p:spPr>
          <a:xfrm>
            <a:off x="7342560" y="5040000"/>
            <a:ext cx="3997440" cy="2880000"/>
          </a:xfrm>
          <a:prstGeom prst="rect">
            <a:avLst/>
          </a:prstGeom>
          <a:ln w="0">
            <a:noFill/>
          </a:ln>
        </p:spPr>
      </p:pic>
      <p:pic>
        <p:nvPicPr>
          <p:cNvPr id="19" name="Slika 18">
            <a:extLst>
              <a:ext uri="{FF2B5EF4-FFF2-40B4-BE49-F238E27FC236}">
                <a16:creationId xmlns:a16="http://schemas.microsoft.com/office/drawing/2014/main" id="{A32C1805-5D90-FCFC-81E2-1F1552AE08E7}"/>
              </a:ext>
            </a:extLst>
          </p:cNvPr>
          <p:cNvPicPr/>
          <p:nvPr/>
        </p:nvPicPr>
        <p:blipFill>
          <a:blip r:embed="rId9"/>
          <a:stretch/>
        </p:blipFill>
        <p:spPr>
          <a:xfrm>
            <a:off x="11880000" y="5045400"/>
            <a:ext cx="3780000" cy="2874600"/>
          </a:xfrm>
          <a:prstGeom prst="rect">
            <a:avLst/>
          </a:prstGeom>
          <a:ln w="0">
            <a:noFill/>
          </a:ln>
        </p:spPr>
      </p:pic>
      <p:sp>
        <p:nvSpPr>
          <p:cNvPr id="20" name="TekstniOkvir 19">
            <a:extLst>
              <a:ext uri="{FF2B5EF4-FFF2-40B4-BE49-F238E27FC236}">
                <a16:creationId xmlns:a16="http://schemas.microsoft.com/office/drawing/2014/main" id="{6046A559-6FA3-9301-2A2B-9D58717063AB}"/>
              </a:ext>
            </a:extLst>
          </p:cNvPr>
          <p:cNvSpPr txBox="1"/>
          <p:nvPr/>
        </p:nvSpPr>
        <p:spPr>
          <a:xfrm>
            <a:off x="2716450" y="4226123"/>
            <a:ext cx="1275214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800" spc="-1" dirty="0">
                <a:solidFill>
                  <a:schemeClr val="dk1"/>
                </a:solidFill>
                <a:latin typeface="Axiforma Book" panose="00000400000000000000" charset="-18"/>
              </a:rPr>
              <a:t>IT INDUSTRIJA - GAMING</a:t>
            </a:r>
            <a:endParaRPr lang="hr-HR" sz="2800" spc="-1" dirty="0">
              <a:solidFill>
                <a:srgbClr val="000000"/>
              </a:solidFill>
              <a:latin typeface="Axiforma Book" panose="00000400000000000000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381543234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A944D5-FC84-BA27-1FEF-3A9FA0B183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  <a:extLst>
              <a:ext uri="{FF2B5EF4-FFF2-40B4-BE49-F238E27FC236}">
                <a16:creationId xmlns:a16="http://schemas.microsoft.com/office/drawing/2014/main" id="{8A4B3DFF-735B-290E-D57B-C10F54C21DC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-12119" y="0"/>
            <a:ext cx="18452519" cy="10379542"/>
          </a:xfrm>
          <a:prstGeom prst="rect">
            <a:avLst/>
          </a:prstGeom>
        </p:spPr>
      </p:pic>
      <p:grpSp>
        <p:nvGrpSpPr>
          <p:cNvPr id="3" name="Group 3">
            <a:extLst>
              <a:ext uri="{FF2B5EF4-FFF2-40B4-BE49-F238E27FC236}">
                <a16:creationId xmlns:a16="http://schemas.microsoft.com/office/drawing/2014/main" id="{C356C9E6-0337-ABD5-99D7-36071D224656}"/>
              </a:ext>
            </a:extLst>
          </p:cNvPr>
          <p:cNvGrpSpPr/>
          <p:nvPr/>
        </p:nvGrpSpPr>
        <p:grpSpPr>
          <a:xfrm>
            <a:off x="2267651" y="1539577"/>
            <a:ext cx="13752699" cy="7300388"/>
            <a:chOff x="0" y="0"/>
            <a:chExt cx="3622110" cy="1922736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D357DE93-BF93-DD32-3D94-F1E6D2D56E2B}"/>
                </a:ext>
              </a:extLst>
            </p:cNvPr>
            <p:cNvSpPr/>
            <p:nvPr/>
          </p:nvSpPr>
          <p:spPr>
            <a:xfrm>
              <a:off x="0" y="0"/>
              <a:ext cx="3622110" cy="1922736"/>
            </a:xfrm>
            <a:custGeom>
              <a:avLst/>
              <a:gdLst/>
              <a:ahLst/>
              <a:cxnLst/>
              <a:rect l="l" t="t" r="r" b="b"/>
              <a:pathLst>
                <a:path w="3622110" h="1922736">
                  <a:moveTo>
                    <a:pt x="0" y="0"/>
                  </a:moveTo>
                  <a:lnTo>
                    <a:pt x="3622110" y="0"/>
                  </a:lnTo>
                  <a:lnTo>
                    <a:pt x="3622110" y="1922736"/>
                  </a:lnTo>
                  <a:lnTo>
                    <a:pt x="0" y="1922736"/>
                  </a:lnTo>
                  <a:close/>
                </a:path>
              </a:pathLst>
            </a:custGeom>
            <a:solidFill>
              <a:srgbClr val="FFFFFF">
                <a:alpha val="88627"/>
              </a:srgbClr>
            </a:solidFill>
          </p:spPr>
          <p:txBody>
            <a:bodyPr/>
            <a:lstStyle/>
            <a:p>
              <a:r>
                <a:rPr lang="hr-HR" dirty="0"/>
                <a:t> </a:t>
              </a: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DAAD5EF3-14EF-8C39-9255-8B7986ADEB90}"/>
                </a:ext>
              </a:extLst>
            </p:cNvPr>
            <p:cNvSpPr txBox="1"/>
            <p:nvPr/>
          </p:nvSpPr>
          <p:spPr>
            <a:xfrm>
              <a:off x="0" y="-57150"/>
              <a:ext cx="3622110" cy="19798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8A562842-87DA-11A5-8760-A902E22BA428}"/>
              </a:ext>
            </a:extLst>
          </p:cNvPr>
          <p:cNvSpPr txBox="1"/>
          <p:nvPr/>
        </p:nvSpPr>
        <p:spPr>
          <a:xfrm>
            <a:off x="9154236" y="1816169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dirty="0">
                <a:latin typeface="Axiforma Black" panose="00000900000000000000" pitchFamily="2" charset="-18"/>
              </a:rPr>
              <a:t>partner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8CF61D3-FA78-FC04-49C8-D47C5AAA6A6D}"/>
              </a:ext>
            </a:extLst>
          </p:cNvPr>
          <p:cNvSpPr txBox="1"/>
          <p:nvPr/>
        </p:nvSpPr>
        <p:spPr>
          <a:xfrm>
            <a:off x="10830636" y="2165644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dirty="0">
                <a:latin typeface="Axiforma Black" panose="00000900000000000000" pitchFamily="2" charset="-18"/>
              </a:rPr>
              <a:t>poslovne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70FFA19-2706-BA78-4249-90A37845F528}"/>
              </a:ext>
            </a:extLst>
          </p:cNvPr>
          <p:cNvSpPr txBox="1"/>
          <p:nvPr/>
        </p:nvSpPr>
        <p:spPr>
          <a:xfrm>
            <a:off x="12735636" y="2567289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dirty="0">
                <a:latin typeface="Axiforma Black" panose="00000900000000000000" pitchFamily="2" charset="-18"/>
              </a:rPr>
              <a:t>uspješnosti</a:t>
            </a:r>
          </a:p>
        </p:txBody>
      </p:sp>
      <p:sp>
        <p:nvSpPr>
          <p:cNvPr id="6" name="Parallelogram 5">
            <a:extLst>
              <a:ext uri="{FF2B5EF4-FFF2-40B4-BE49-F238E27FC236}">
                <a16:creationId xmlns:a16="http://schemas.microsoft.com/office/drawing/2014/main" id="{2AB83DBA-CEAF-FDF1-11A4-26A28B5679D7}"/>
              </a:ext>
            </a:extLst>
          </p:cNvPr>
          <p:cNvSpPr/>
          <p:nvPr/>
        </p:nvSpPr>
        <p:spPr>
          <a:xfrm>
            <a:off x="2667000" y="3619500"/>
            <a:ext cx="7267926" cy="295914"/>
          </a:xfrm>
          <a:prstGeom prst="parallelogram">
            <a:avLst/>
          </a:prstGeom>
          <a:solidFill>
            <a:srgbClr val="4530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r-HR" sz="1800" dirty="0">
                <a:solidFill>
                  <a:schemeClr val="bg1"/>
                </a:solidFill>
                <a:latin typeface="Axiforma SemiBold" panose="00000700000000000000" pitchFamily="2" charset="-18"/>
              </a:rPr>
              <a:t>Fine’</a:t>
            </a:r>
            <a:r>
              <a:rPr lang="hr-HR" sz="1800" dirty="0">
                <a:solidFill>
                  <a:schemeClr val="bg1"/>
                </a:solidFill>
                <a:latin typeface="Axiforma Black" panose="00000900000000000000" pitchFamily="2" charset="-18"/>
              </a:rPr>
              <a:t>sa</a:t>
            </a:r>
            <a:r>
              <a:rPr lang="hr-HR" sz="1800" dirty="0">
                <a:solidFill>
                  <a:schemeClr val="bg1"/>
                </a:solidFill>
                <a:latin typeface="Axiforma SemiBold" panose="00000700000000000000" pitchFamily="2" charset="-18"/>
              </a:rPr>
              <a:t> Credos d.d., </a:t>
            </a:r>
            <a:r>
              <a:rPr lang="hr-HR" sz="1800" dirty="0">
                <a:solidFill>
                  <a:schemeClr val="bg1"/>
                </a:solidFill>
                <a:latin typeface="Axiforma Book" panose="00000400000000000000" pitchFamily="2" charset="-18"/>
              </a:rPr>
              <a:t>financijska kompanija</a:t>
            </a:r>
            <a:endParaRPr lang="hr-HR" dirty="0"/>
          </a:p>
        </p:txBody>
      </p:sp>
      <p:pic>
        <p:nvPicPr>
          <p:cNvPr id="9" name="Picture 8" descr="A gold logo with purple text&#10;&#10;Description automatically generated">
            <a:extLst>
              <a:ext uri="{FF2B5EF4-FFF2-40B4-BE49-F238E27FC236}">
                <a16:creationId xmlns:a16="http://schemas.microsoft.com/office/drawing/2014/main" id="{5E17990F-E9FA-0E24-33C8-5CB18AA826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1649794"/>
            <a:ext cx="2084490" cy="2084490"/>
          </a:xfrm>
          <a:prstGeom prst="rect">
            <a:avLst/>
          </a:prstGeom>
        </p:spPr>
      </p:pic>
      <p:sp>
        <p:nvSpPr>
          <p:cNvPr id="7" name="Freeform 7">
            <a:extLst>
              <a:ext uri="{FF2B5EF4-FFF2-40B4-BE49-F238E27FC236}">
                <a16:creationId xmlns:a16="http://schemas.microsoft.com/office/drawing/2014/main" id="{6F9C5E13-2A93-6969-478F-84AEAADB3522}"/>
              </a:ext>
            </a:extLst>
          </p:cNvPr>
          <p:cNvSpPr/>
          <p:nvPr/>
        </p:nvSpPr>
        <p:spPr>
          <a:xfrm>
            <a:off x="10022484" y="8314707"/>
            <a:ext cx="8334920" cy="1366331"/>
          </a:xfrm>
          <a:custGeom>
            <a:avLst/>
            <a:gdLst/>
            <a:ahLst/>
            <a:cxnLst/>
            <a:rect l="l" t="t" r="r" b="b"/>
            <a:pathLst>
              <a:path w="8334920" h="1366331">
                <a:moveTo>
                  <a:pt x="0" y="0"/>
                </a:moveTo>
                <a:lnTo>
                  <a:pt x="8334920" y="0"/>
                </a:lnTo>
                <a:lnTo>
                  <a:pt x="8334920" y="1366330"/>
                </a:lnTo>
                <a:lnTo>
                  <a:pt x="0" y="13663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duotone>
                <a:prstClr val="black"/>
                <a:srgbClr val="7F3F98">
                  <a:tint val="45000"/>
                  <a:satMod val="400000"/>
                </a:srgbClr>
              </a:duotone>
            </a:blip>
            <a:stretch>
              <a:fillRect r="-35589" b="-35441"/>
            </a:stretch>
          </a:blipFill>
        </p:spPr>
        <p:txBody>
          <a:bodyPr/>
          <a:lstStyle/>
          <a:p>
            <a:endParaRPr lang="hr-HR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C7DAC40-36EC-7FF3-16BF-950418E808D2}"/>
              </a:ext>
            </a:extLst>
          </p:cNvPr>
          <p:cNvSpPr txBox="1"/>
          <p:nvPr/>
        </p:nvSpPr>
        <p:spPr>
          <a:xfrm>
            <a:off x="13315763" y="8666738"/>
            <a:ext cx="27045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hr-HR" dirty="0">
                <a:solidFill>
                  <a:schemeClr val="bg1"/>
                </a:solidFill>
                <a:latin typeface="Axiforma Book" panose="00000400000000000000" pitchFamily="2" charset="-18"/>
              </a:rPr>
              <a:t>info@finesa-credos.hr</a:t>
            </a:r>
          </a:p>
          <a:p>
            <a:pPr algn="r"/>
            <a:r>
              <a:rPr lang="hr-HR" dirty="0">
                <a:solidFill>
                  <a:schemeClr val="bg1"/>
                </a:solidFill>
                <a:latin typeface="Axiforma Book" panose="00000400000000000000" pitchFamily="2" charset="-18"/>
              </a:rPr>
              <a:t>www.finesa-credos.hr</a:t>
            </a:r>
          </a:p>
        </p:txBody>
      </p:sp>
      <p:sp>
        <p:nvSpPr>
          <p:cNvPr id="20" name="TekstniOkvir 19">
            <a:extLst>
              <a:ext uri="{FF2B5EF4-FFF2-40B4-BE49-F238E27FC236}">
                <a16:creationId xmlns:a16="http://schemas.microsoft.com/office/drawing/2014/main" id="{9C8BE034-D861-EE1A-F7BF-16347798C8CA}"/>
              </a:ext>
            </a:extLst>
          </p:cNvPr>
          <p:cNvSpPr txBox="1"/>
          <p:nvPr/>
        </p:nvSpPr>
        <p:spPr>
          <a:xfrm>
            <a:off x="2716450" y="4226123"/>
            <a:ext cx="1275214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800" spc="-1" dirty="0">
                <a:solidFill>
                  <a:schemeClr val="dk1"/>
                </a:solidFill>
                <a:latin typeface="Axiforma Book" panose="00000400000000000000" charset="-18"/>
              </a:rPr>
              <a:t>GRAĐEVINARSTVO</a:t>
            </a:r>
            <a:endParaRPr lang="hr-HR" sz="2800" spc="-1" dirty="0">
              <a:solidFill>
                <a:srgbClr val="000000"/>
              </a:solidFill>
              <a:latin typeface="Axiforma Book" panose="00000400000000000000" charset="-18"/>
            </a:endParaRPr>
          </a:p>
        </p:txBody>
      </p:sp>
      <p:pic>
        <p:nvPicPr>
          <p:cNvPr id="13" name="Slika 12">
            <a:extLst>
              <a:ext uri="{FF2B5EF4-FFF2-40B4-BE49-F238E27FC236}">
                <a16:creationId xmlns:a16="http://schemas.microsoft.com/office/drawing/2014/main" id="{40A06E34-7112-FED1-0F32-CB1EFE78D4FA}"/>
              </a:ext>
            </a:extLst>
          </p:cNvPr>
          <p:cNvPicPr/>
          <p:nvPr/>
        </p:nvPicPr>
        <p:blipFill>
          <a:blip r:embed="rId7"/>
          <a:stretch/>
        </p:blipFill>
        <p:spPr>
          <a:xfrm>
            <a:off x="2880000" y="5001840"/>
            <a:ext cx="4140000" cy="3278160"/>
          </a:xfrm>
          <a:prstGeom prst="rect">
            <a:avLst/>
          </a:prstGeom>
          <a:ln w="0">
            <a:noFill/>
          </a:ln>
        </p:spPr>
      </p:pic>
      <p:pic>
        <p:nvPicPr>
          <p:cNvPr id="14" name="Slika 13">
            <a:extLst>
              <a:ext uri="{FF2B5EF4-FFF2-40B4-BE49-F238E27FC236}">
                <a16:creationId xmlns:a16="http://schemas.microsoft.com/office/drawing/2014/main" id="{1A6D0E76-6416-4EDC-2C8B-D3F57936D26A}"/>
              </a:ext>
            </a:extLst>
          </p:cNvPr>
          <p:cNvPicPr/>
          <p:nvPr/>
        </p:nvPicPr>
        <p:blipFill>
          <a:blip r:embed="rId8"/>
          <a:stretch/>
        </p:blipFill>
        <p:spPr>
          <a:xfrm>
            <a:off x="7560000" y="5001840"/>
            <a:ext cx="4320000" cy="3278160"/>
          </a:xfrm>
          <a:prstGeom prst="rect">
            <a:avLst/>
          </a:prstGeom>
          <a:ln w="0">
            <a:noFill/>
          </a:ln>
        </p:spPr>
      </p:pic>
      <p:pic>
        <p:nvPicPr>
          <p:cNvPr id="15" name="Slika 14">
            <a:extLst>
              <a:ext uri="{FF2B5EF4-FFF2-40B4-BE49-F238E27FC236}">
                <a16:creationId xmlns:a16="http://schemas.microsoft.com/office/drawing/2014/main" id="{BFC76A44-E083-F609-1547-0FEF04F92188}"/>
              </a:ext>
            </a:extLst>
          </p:cNvPr>
          <p:cNvPicPr/>
          <p:nvPr/>
        </p:nvPicPr>
        <p:blipFill>
          <a:blip r:embed="rId9"/>
          <a:stretch/>
        </p:blipFill>
        <p:spPr>
          <a:xfrm>
            <a:off x="12060000" y="5001840"/>
            <a:ext cx="3960360" cy="3278160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1916533315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C9AE38F-7878-F017-1CCA-F27295299E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  <a:extLst>
              <a:ext uri="{FF2B5EF4-FFF2-40B4-BE49-F238E27FC236}">
                <a16:creationId xmlns:a16="http://schemas.microsoft.com/office/drawing/2014/main" id="{4C692DCB-F82D-E7A5-CC1B-DA6BCBB2654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-12119" y="0"/>
            <a:ext cx="18452519" cy="10379542"/>
          </a:xfrm>
          <a:prstGeom prst="rect">
            <a:avLst/>
          </a:prstGeom>
        </p:spPr>
      </p:pic>
      <p:grpSp>
        <p:nvGrpSpPr>
          <p:cNvPr id="3" name="Group 3">
            <a:extLst>
              <a:ext uri="{FF2B5EF4-FFF2-40B4-BE49-F238E27FC236}">
                <a16:creationId xmlns:a16="http://schemas.microsoft.com/office/drawing/2014/main" id="{0634FE3A-211B-57BB-F89A-BFBA99F05655}"/>
              </a:ext>
            </a:extLst>
          </p:cNvPr>
          <p:cNvGrpSpPr/>
          <p:nvPr/>
        </p:nvGrpSpPr>
        <p:grpSpPr>
          <a:xfrm>
            <a:off x="2267651" y="1539577"/>
            <a:ext cx="13752699" cy="7300388"/>
            <a:chOff x="0" y="0"/>
            <a:chExt cx="3622110" cy="1922736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4F34E4BA-A57F-709A-AE40-5EB0DF770673}"/>
                </a:ext>
              </a:extLst>
            </p:cNvPr>
            <p:cNvSpPr/>
            <p:nvPr/>
          </p:nvSpPr>
          <p:spPr>
            <a:xfrm>
              <a:off x="0" y="0"/>
              <a:ext cx="3622110" cy="1922736"/>
            </a:xfrm>
            <a:custGeom>
              <a:avLst/>
              <a:gdLst/>
              <a:ahLst/>
              <a:cxnLst/>
              <a:rect l="l" t="t" r="r" b="b"/>
              <a:pathLst>
                <a:path w="3622110" h="1922736">
                  <a:moveTo>
                    <a:pt x="0" y="0"/>
                  </a:moveTo>
                  <a:lnTo>
                    <a:pt x="3622110" y="0"/>
                  </a:lnTo>
                  <a:lnTo>
                    <a:pt x="3622110" y="1922736"/>
                  </a:lnTo>
                  <a:lnTo>
                    <a:pt x="0" y="1922736"/>
                  </a:lnTo>
                  <a:close/>
                </a:path>
              </a:pathLst>
            </a:custGeom>
            <a:solidFill>
              <a:srgbClr val="FFFFFF">
                <a:alpha val="88627"/>
              </a:srgbClr>
            </a:solidFill>
          </p:spPr>
          <p:txBody>
            <a:bodyPr/>
            <a:lstStyle/>
            <a:p>
              <a:r>
                <a:rPr lang="hr-HR" dirty="0"/>
                <a:t> </a:t>
              </a: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E45B8C64-EDA9-F176-58F5-79B78637A95C}"/>
                </a:ext>
              </a:extLst>
            </p:cNvPr>
            <p:cNvSpPr txBox="1"/>
            <p:nvPr/>
          </p:nvSpPr>
          <p:spPr>
            <a:xfrm>
              <a:off x="0" y="-57150"/>
              <a:ext cx="3622110" cy="19798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5D2504D4-9AF0-4D25-3262-7E0FAAF22A1B}"/>
              </a:ext>
            </a:extLst>
          </p:cNvPr>
          <p:cNvSpPr txBox="1"/>
          <p:nvPr/>
        </p:nvSpPr>
        <p:spPr>
          <a:xfrm>
            <a:off x="9154236" y="1816169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dirty="0">
                <a:latin typeface="Axiforma Black" panose="00000900000000000000" pitchFamily="2" charset="-18"/>
              </a:rPr>
              <a:t>partner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1AA05C1-1249-C08B-58FD-32CDECAB6CA6}"/>
              </a:ext>
            </a:extLst>
          </p:cNvPr>
          <p:cNvSpPr txBox="1"/>
          <p:nvPr/>
        </p:nvSpPr>
        <p:spPr>
          <a:xfrm>
            <a:off x="10830636" y="2165644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dirty="0">
                <a:latin typeface="Axiforma Black" panose="00000900000000000000" pitchFamily="2" charset="-18"/>
              </a:rPr>
              <a:t>poslovne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0DEA1BC-3BB6-718B-BF97-1B2899A1CF28}"/>
              </a:ext>
            </a:extLst>
          </p:cNvPr>
          <p:cNvSpPr txBox="1"/>
          <p:nvPr/>
        </p:nvSpPr>
        <p:spPr>
          <a:xfrm>
            <a:off x="12735636" y="2567289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dirty="0">
                <a:latin typeface="Axiforma Black" panose="00000900000000000000" pitchFamily="2" charset="-18"/>
              </a:rPr>
              <a:t>uspješnosti</a:t>
            </a:r>
          </a:p>
        </p:txBody>
      </p:sp>
      <p:sp>
        <p:nvSpPr>
          <p:cNvPr id="6" name="Parallelogram 5">
            <a:extLst>
              <a:ext uri="{FF2B5EF4-FFF2-40B4-BE49-F238E27FC236}">
                <a16:creationId xmlns:a16="http://schemas.microsoft.com/office/drawing/2014/main" id="{FC33F961-E2F5-5603-D126-FCE63F6CD946}"/>
              </a:ext>
            </a:extLst>
          </p:cNvPr>
          <p:cNvSpPr/>
          <p:nvPr/>
        </p:nvSpPr>
        <p:spPr>
          <a:xfrm>
            <a:off x="2667000" y="3619500"/>
            <a:ext cx="7267926" cy="295914"/>
          </a:xfrm>
          <a:prstGeom prst="parallelogram">
            <a:avLst/>
          </a:prstGeom>
          <a:solidFill>
            <a:srgbClr val="4530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r-HR" sz="1800" dirty="0">
                <a:solidFill>
                  <a:schemeClr val="bg1"/>
                </a:solidFill>
                <a:latin typeface="Axiforma SemiBold" panose="00000700000000000000" pitchFamily="2" charset="-18"/>
              </a:rPr>
              <a:t>Fine’</a:t>
            </a:r>
            <a:r>
              <a:rPr lang="hr-HR" sz="1800" dirty="0">
                <a:solidFill>
                  <a:schemeClr val="bg1"/>
                </a:solidFill>
                <a:latin typeface="Axiforma Black" panose="00000900000000000000" pitchFamily="2" charset="-18"/>
              </a:rPr>
              <a:t>sa</a:t>
            </a:r>
            <a:r>
              <a:rPr lang="hr-HR" sz="1800" dirty="0">
                <a:solidFill>
                  <a:schemeClr val="bg1"/>
                </a:solidFill>
                <a:latin typeface="Axiforma SemiBold" panose="00000700000000000000" pitchFamily="2" charset="-18"/>
              </a:rPr>
              <a:t> Credos d.d., </a:t>
            </a:r>
            <a:r>
              <a:rPr lang="hr-HR" sz="1800" dirty="0">
                <a:solidFill>
                  <a:schemeClr val="bg1"/>
                </a:solidFill>
                <a:latin typeface="Axiforma Book" panose="00000400000000000000" pitchFamily="2" charset="-18"/>
              </a:rPr>
              <a:t>financijska kompanija</a:t>
            </a:r>
            <a:endParaRPr lang="hr-HR" dirty="0"/>
          </a:p>
        </p:txBody>
      </p:sp>
      <p:pic>
        <p:nvPicPr>
          <p:cNvPr id="9" name="Picture 8" descr="A gold logo with purple text&#10;&#10;Description automatically generated">
            <a:extLst>
              <a:ext uri="{FF2B5EF4-FFF2-40B4-BE49-F238E27FC236}">
                <a16:creationId xmlns:a16="http://schemas.microsoft.com/office/drawing/2014/main" id="{2E615AC2-98D0-B06D-2D96-F6F78791FDD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1649794"/>
            <a:ext cx="2084490" cy="2084490"/>
          </a:xfrm>
          <a:prstGeom prst="rect">
            <a:avLst/>
          </a:prstGeom>
        </p:spPr>
      </p:pic>
      <p:sp>
        <p:nvSpPr>
          <p:cNvPr id="7" name="Freeform 7">
            <a:extLst>
              <a:ext uri="{FF2B5EF4-FFF2-40B4-BE49-F238E27FC236}">
                <a16:creationId xmlns:a16="http://schemas.microsoft.com/office/drawing/2014/main" id="{D18782FF-648C-0A04-1639-477394A60FF5}"/>
              </a:ext>
            </a:extLst>
          </p:cNvPr>
          <p:cNvSpPr/>
          <p:nvPr/>
        </p:nvSpPr>
        <p:spPr>
          <a:xfrm>
            <a:off x="10022484" y="8314707"/>
            <a:ext cx="8334920" cy="1366331"/>
          </a:xfrm>
          <a:custGeom>
            <a:avLst/>
            <a:gdLst/>
            <a:ahLst/>
            <a:cxnLst/>
            <a:rect l="l" t="t" r="r" b="b"/>
            <a:pathLst>
              <a:path w="8334920" h="1366331">
                <a:moveTo>
                  <a:pt x="0" y="0"/>
                </a:moveTo>
                <a:lnTo>
                  <a:pt x="8334920" y="0"/>
                </a:lnTo>
                <a:lnTo>
                  <a:pt x="8334920" y="1366330"/>
                </a:lnTo>
                <a:lnTo>
                  <a:pt x="0" y="13663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duotone>
                <a:prstClr val="black"/>
                <a:srgbClr val="7F3F98">
                  <a:tint val="45000"/>
                  <a:satMod val="400000"/>
                </a:srgbClr>
              </a:duotone>
            </a:blip>
            <a:stretch>
              <a:fillRect r="-35589" b="-35441"/>
            </a:stretch>
          </a:blipFill>
        </p:spPr>
        <p:txBody>
          <a:bodyPr/>
          <a:lstStyle/>
          <a:p>
            <a:endParaRPr lang="hr-HR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32A3C76-C025-305A-1EFE-E111E9DC4E95}"/>
              </a:ext>
            </a:extLst>
          </p:cNvPr>
          <p:cNvSpPr txBox="1"/>
          <p:nvPr/>
        </p:nvSpPr>
        <p:spPr>
          <a:xfrm>
            <a:off x="13315763" y="8666738"/>
            <a:ext cx="27045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hr-HR" dirty="0">
                <a:solidFill>
                  <a:schemeClr val="bg1"/>
                </a:solidFill>
                <a:latin typeface="Axiforma Book" panose="00000400000000000000" pitchFamily="2" charset="-18"/>
              </a:rPr>
              <a:t>info@finesa-credos.hr</a:t>
            </a:r>
          </a:p>
          <a:p>
            <a:pPr algn="r"/>
            <a:r>
              <a:rPr lang="hr-HR" dirty="0">
                <a:solidFill>
                  <a:schemeClr val="bg1"/>
                </a:solidFill>
                <a:latin typeface="Axiforma Book" panose="00000400000000000000" pitchFamily="2" charset="-18"/>
              </a:rPr>
              <a:t>www.finesa-credos.hr</a:t>
            </a:r>
          </a:p>
        </p:txBody>
      </p:sp>
      <p:sp>
        <p:nvSpPr>
          <p:cNvPr id="20" name="TekstniOkvir 19">
            <a:extLst>
              <a:ext uri="{FF2B5EF4-FFF2-40B4-BE49-F238E27FC236}">
                <a16:creationId xmlns:a16="http://schemas.microsoft.com/office/drawing/2014/main" id="{24798BD2-FB7F-F11F-65BA-8285038161FD}"/>
              </a:ext>
            </a:extLst>
          </p:cNvPr>
          <p:cNvSpPr txBox="1"/>
          <p:nvPr/>
        </p:nvSpPr>
        <p:spPr>
          <a:xfrm>
            <a:off x="2716450" y="4226123"/>
            <a:ext cx="1275214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800" spc="-1" dirty="0">
                <a:solidFill>
                  <a:schemeClr val="dk1"/>
                </a:solidFill>
                <a:latin typeface="Axiforma Book" panose="00000400000000000000" charset="-18"/>
              </a:rPr>
              <a:t>GRAĐEVINARSTVO</a:t>
            </a:r>
            <a:endParaRPr lang="hr-HR" sz="2800" spc="-1" dirty="0">
              <a:solidFill>
                <a:srgbClr val="000000"/>
              </a:solidFill>
              <a:latin typeface="Axiforma Book" panose="00000400000000000000" charset="-18"/>
            </a:endParaRPr>
          </a:p>
        </p:txBody>
      </p:sp>
      <p:pic>
        <p:nvPicPr>
          <p:cNvPr id="16" name="Slika 15">
            <a:extLst>
              <a:ext uri="{FF2B5EF4-FFF2-40B4-BE49-F238E27FC236}">
                <a16:creationId xmlns:a16="http://schemas.microsoft.com/office/drawing/2014/main" id="{C03B9886-0786-BCC4-F774-7AB01EC2A9D0}"/>
              </a:ext>
            </a:extLst>
          </p:cNvPr>
          <p:cNvPicPr/>
          <p:nvPr/>
        </p:nvPicPr>
        <p:blipFill>
          <a:blip r:embed="rId7"/>
          <a:stretch/>
        </p:blipFill>
        <p:spPr>
          <a:xfrm>
            <a:off x="2743200" y="5040000"/>
            <a:ext cx="3780000" cy="2880000"/>
          </a:xfrm>
          <a:prstGeom prst="rect">
            <a:avLst/>
          </a:prstGeom>
          <a:ln w="0">
            <a:noFill/>
          </a:ln>
        </p:spPr>
      </p:pic>
      <p:pic>
        <p:nvPicPr>
          <p:cNvPr id="17" name="Slika 16">
            <a:extLst>
              <a:ext uri="{FF2B5EF4-FFF2-40B4-BE49-F238E27FC236}">
                <a16:creationId xmlns:a16="http://schemas.microsoft.com/office/drawing/2014/main" id="{080F6507-F104-40B1-116D-ED5D19F0347F}"/>
              </a:ext>
            </a:extLst>
          </p:cNvPr>
          <p:cNvPicPr/>
          <p:nvPr/>
        </p:nvPicPr>
        <p:blipFill>
          <a:blip r:embed="rId8"/>
          <a:stretch/>
        </p:blipFill>
        <p:spPr>
          <a:xfrm>
            <a:off x="7063200" y="5040000"/>
            <a:ext cx="3960000" cy="2880000"/>
          </a:xfrm>
          <a:prstGeom prst="rect">
            <a:avLst/>
          </a:prstGeom>
          <a:ln w="0">
            <a:noFill/>
          </a:ln>
        </p:spPr>
      </p:pic>
      <p:pic>
        <p:nvPicPr>
          <p:cNvPr id="18" name="Slika 17">
            <a:extLst>
              <a:ext uri="{FF2B5EF4-FFF2-40B4-BE49-F238E27FC236}">
                <a16:creationId xmlns:a16="http://schemas.microsoft.com/office/drawing/2014/main" id="{5ACCAB9E-7A5B-0EF0-EC20-41E230FC0D63}"/>
              </a:ext>
            </a:extLst>
          </p:cNvPr>
          <p:cNvPicPr/>
          <p:nvPr/>
        </p:nvPicPr>
        <p:blipFill>
          <a:blip r:embed="rId9"/>
          <a:stretch/>
        </p:blipFill>
        <p:spPr>
          <a:xfrm>
            <a:off x="11563200" y="5040000"/>
            <a:ext cx="4128120" cy="3060000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3486167208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97D5B5-F35D-D2BE-D1BB-2AE434C2E3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  <a:extLst>
              <a:ext uri="{FF2B5EF4-FFF2-40B4-BE49-F238E27FC236}">
                <a16:creationId xmlns:a16="http://schemas.microsoft.com/office/drawing/2014/main" id="{A23E04A5-1619-1BD9-B4CB-2AE76E6975A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-12119" y="0"/>
            <a:ext cx="18452519" cy="10379542"/>
          </a:xfrm>
          <a:prstGeom prst="rect">
            <a:avLst/>
          </a:prstGeom>
        </p:spPr>
      </p:pic>
      <p:grpSp>
        <p:nvGrpSpPr>
          <p:cNvPr id="3" name="Group 3">
            <a:extLst>
              <a:ext uri="{FF2B5EF4-FFF2-40B4-BE49-F238E27FC236}">
                <a16:creationId xmlns:a16="http://schemas.microsoft.com/office/drawing/2014/main" id="{E5769223-8D1F-E527-71AB-5432A302B0DF}"/>
              </a:ext>
            </a:extLst>
          </p:cNvPr>
          <p:cNvGrpSpPr/>
          <p:nvPr/>
        </p:nvGrpSpPr>
        <p:grpSpPr>
          <a:xfrm>
            <a:off x="2267651" y="1539577"/>
            <a:ext cx="13752699" cy="7300388"/>
            <a:chOff x="0" y="0"/>
            <a:chExt cx="3622110" cy="1922736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B78A40A1-1543-7FD8-A9A6-2E640E7B99F7}"/>
                </a:ext>
              </a:extLst>
            </p:cNvPr>
            <p:cNvSpPr/>
            <p:nvPr/>
          </p:nvSpPr>
          <p:spPr>
            <a:xfrm>
              <a:off x="0" y="0"/>
              <a:ext cx="3622110" cy="1922736"/>
            </a:xfrm>
            <a:custGeom>
              <a:avLst/>
              <a:gdLst/>
              <a:ahLst/>
              <a:cxnLst/>
              <a:rect l="l" t="t" r="r" b="b"/>
              <a:pathLst>
                <a:path w="3622110" h="1922736">
                  <a:moveTo>
                    <a:pt x="0" y="0"/>
                  </a:moveTo>
                  <a:lnTo>
                    <a:pt x="3622110" y="0"/>
                  </a:lnTo>
                  <a:lnTo>
                    <a:pt x="3622110" y="1922736"/>
                  </a:lnTo>
                  <a:lnTo>
                    <a:pt x="0" y="1922736"/>
                  </a:lnTo>
                  <a:close/>
                </a:path>
              </a:pathLst>
            </a:custGeom>
            <a:solidFill>
              <a:srgbClr val="FFFFFF">
                <a:alpha val="88627"/>
              </a:srgbClr>
            </a:solidFill>
          </p:spPr>
          <p:txBody>
            <a:bodyPr/>
            <a:lstStyle/>
            <a:p>
              <a:r>
                <a:rPr lang="hr-HR" dirty="0"/>
                <a:t> </a:t>
              </a: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37940179-A31F-576E-A6A0-472C4D7DA985}"/>
                </a:ext>
              </a:extLst>
            </p:cNvPr>
            <p:cNvSpPr txBox="1"/>
            <p:nvPr/>
          </p:nvSpPr>
          <p:spPr>
            <a:xfrm>
              <a:off x="0" y="-57150"/>
              <a:ext cx="3622110" cy="19798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548D2020-73E2-6326-8A63-2C4262880ADD}"/>
              </a:ext>
            </a:extLst>
          </p:cNvPr>
          <p:cNvSpPr txBox="1"/>
          <p:nvPr/>
        </p:nvSpPr>
        <p:spPr>
          <a:xfrm>
            <a:off x="9154236" y="1816169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dirty="0">
                <a:latin typeface="Axiforma Black" panose="00000900000000000000" pitchFamily="2" charset="-18"/>
              </a:rPr>
              <a:t>partner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22BEA34-44D4-1A91-3411-45A8DD203C20}"/>
              </a:ext>
            </a:extLst>
          </p:cNvPr>
          <p:cNvSpPr txBox="1"/>
          <p:nvPr/>
        </p:nvSpPr>
        <p:spPr>
          <a:xfrm>
            <a:off x="10830636" y="2165644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dirty="0">
                <a:latin typeface="Axiforma Black" panose="00000900000000000000" pitchFamily="2" charset="-18"/>
              </a:rPr>
              <a:t>poslovne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7560B85-F09C-DF22-C956-EAF15CE69BA7}"/>
              </a:ext>
            </a:extLst>
          </p:cNvPr>
          <p:cNvSpPr txBox="1"/>
          <p:nvPr/>
        </p:nvSpPr>
        <p:spPr>
          <a:xfrm>
            <a:off x="12735636" y="2567289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dirty="0">
                <a:latin typeface="Axiforma Black" panose="00000900000000000000" pitchFamily="2" charset="-18"/>
              </a:rPr>
              <a:t>uspješnosti</a:t>
            </a:r>
          </a:p>
        </p:txBody>
      </p:sp>
      <p:sp>
        <p:nvSpPr>
          <p:cNvPr id="6" name="Parallelogram 5">
            <a:extLst>
              <a:ext uri="{FF2B5EF4-FFF2-40B4-BE49-F238E27FC236}">
                <a16:creationId xmlns:a16="http://schemas.microsoft.com/office/drawing/2014/main" id="{0B3173BB-20C3-A0FE-B630-1C6D436F5906}"/>
              </a:ext>
            </a:extLst>
          </p:cNvPr>
          <p:cNvSpPr/>
          <p:nvPr/>
        </p:nvSpPr>
        <p:spPr>
          <a:xfrm>
            <a:off x="2667000" y="3619500"/>
            <a:ext cx="7267926" cy="295914"/>
          </a:xfrm>
          <a:prstGeom prst="parallelogram">
            <a:avLst/>
          </a:prstGeom>
          <a:solidFill>
            <a:srgbClr val="4530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r-HR" sz="1800" dirty="0">
                <a:solidFill>
                  <a:schemeClr val="bg1"/>
                </a:solidFill>
                <a:latin typeface="Axiforma SemiBold" panose="00000700000000000000" pitchFamily="2" charset="-18"/>
              </a:rPr>
              <a:t>Fine’</a:t>
            </a:r>
            <a:r>
              <a:rPr lang="hr-HR" sz="1800" dirty="0">
                <a:solidFill>
                  <a:schemeClr val="bg1"/>
                </a:solidFill>
                <a:latin typeface="Axiforma Black" panose="00000900000000000000" pitchFamily="2" charset="-18"/>
              </a:rPr>
              <a:t>sa</a:t>
            </a:r>
            <a:r>
              <a:rPr lang="hr-HR" sz="1800" dirty="0">
                <a:solidFill>
                  <a:schemeClr val="bg1"/>
                </a:solidFill>
                <a:latin typeface="Axiforma SemiBold" panose="00000700000000000000" pitchFamily="2" charset="-18"/>
              </a:rPr>
              <a:t> Credos d.d., </a:t>
            </a:r>
            <a:r>
              <a:rPr lang="hr-HR" sz="1800" dirty="0">
                <a:solidFill>
                  <a:schemeClr val="bg1"/>
                </a:solidFill>
                <a:latin typeface="Axiforma Book" panose="00000400000000000000" pitchFamily="2" charset="-18"/>
              </a:rPr>
              <a:t>financijska kompanija</a:t>
            </a:r>
            <a:endParaRPr lang="hr-HR" dirty="0"/>
          </a:p>
        </p:txBody>
      </p:sp>
      <p:pic>
        <p:nvPicPr>
          <p:cNvPr id="9" name="Picture 8" descr="A gold logo with purple text&#10;&#10;Description automatically generated">
            <a:extLst>
              <a:ext uri="{FF2B5EF4-FFF2-40B4-BE49-F238E27FC236}">
                <a16:creationId xmlns:a16="http://schemas.microsoft.com/office/drawing/2014/main" id="{8C7D6385-7F96-3BCC-ABD5-3243A25797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1649794"/>
            <a:ext cx="2084490" cy="2084490"/>
          </a:xfrm>
          <a:prstGeom prst="rect">
            <a:avLst/>
          </a:prstGeom>
        </p:spPr>
      </p:pic>
      <p:sp>
        <p:nvSpPr>
          <p:cNvPr id="7" name="Freeform 7">
            <a:extLst>
              <a:ext uri="{FF2B5EF4-FFF2-40B4-BE49-F238E27FC236}">
                <a16:creationId xmlns:a16="http://schemas.microsoft.com/office/drawing/2014/main" id="{D2DC0F3E-F19F-DDDE-EB69-F822610790E2}"/>
              </a:ext>
            </a:extLst>
          </p:cNvPr>
          <p:cNvSpPr/>
          <p:nvPr/>
        </p:nvSpPr>
        <p:spPr>
          <a:xfrm>
            <a:off x="10022484" y="8314707"/>
            <a:ext cx="8334920" cy="1366331"/>
          </a:xfrm>
          <a:custGeom>
            <a:avLst/>
            <a:gdLst/>
            <a:ahLst/>
            <a:cxnLst/>
            <a:rect l="l" t="t" r="r" b="b"/>
            <a:pathLst>
              <a:path w="8334920" h="1366331">
                <a:moveTo>
                  <a:pt x="0" y="0"/>
                </a:moveTo>
                <a:lnTo>
                  <a:pt x="8334920" y="0"/>
                </a:lnTo>
                <a:lnTo>
                  <a:pt x="8334920" y="1366330"/>
                </a:lnTo>
                <a:lnTo>
                  <a:pt x="0" y="13663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duotone>
                <a:prstClr val="black"/>
                <a:srgbClr val="7F3F98">
                  <a:tint val="45000"/>
                  <a:satMod val="400000"/>
                </a:srgbClr>
              </a:duotone>
            </a:blip>
            <a:stretch>
              <a:fillRect r="-35589" b="-35441"/>
            </a:stretch>
          </a:blipFill>
        </p:spPr>
        <p:txBody>
          <a:bodyPr/>
          <a:lstStyle/>
          <a:p>
            <a:endParaRPr lang="hr-HR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101B76B-5EA0-119B-3F78-70A29158C4DE}"/>
              </a:ext>
            </a:extLst>
          </p:cNvPr>
          <p:cNvSpPr txBox="1"/>
          <p:nvPr/>
        </p:nvSpPr>
        <p:spPr>
          <a:xfrm>
            <a:off x="13315763" y="8666738"/>
            <a:ext cx="27045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hr-HR" dirty="0">
                <a:solidFill>
                  <a:schemeClr val="bg1"/>
                </a:solidFill>
                <a:latin typeface="Axiforma Book" panose="00000400000000000000" pitchFamily="2" charset="-18"/>
              </a:rPr>
              <a:t>info@finesa-credos.hr</a:t>
            </a:r>
          </a:p>
          <a:p>
            <a:pPr algn="r"/>
            <a:r>
              <a:rPr lang="hr-HR" dirty="0">
                <a:solidFill>
                  <a:schemeClr val="bg1"/>
                </a:solidFill>
                <a:latin typeface="Axiforma Book" panose="00000400000000000000" pitchFamily="2" charset="-18"/>
              </a:rPr>
              <a:t>www.finesa-credos.hr</a:t>
            </a:r>
          </a:p>
        </p:txBody>
      </p:sp>
      <p:sp>
        <p:nvSpPr>
          <p:cNvPr id="20" name="TekstniOkvir 19">
            <a:extLst>
              <a:ext uri="{FF2B5EF4-FFF2-40B4-BE49-F238E27FC236}">
                <a16:creationId xmlns:a16="http://schemas.microsoft.com/office/drawing/2014/main" id="{10F8A772-680A-DD58-A6B2-E067C560B56D}"/>
              </a:ext>
            </a:extLst>
          </p:cNvPr>
          <p:cNvSpPr txBox="1"/>
          <p:nvPr/>
        </p:nvSpPr>
        <p:spPr>
          <a:xfrm>
            <a:off x="2716450" y="4226123"/>
            <a:ext cx="1275214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800" spc="-1" dirty="0">
                <a:solidFill>
                  <a:schemeClr val="dk1"/>
                </a:solidFill>
                <a:latin typeface="Axiforma Book" panose="00000400000000000000" charset="-18"/>
              </a:rPr>
              <a:t>PROJEKTI</a:t>
            </a:r>
            <a:r>
              <a:rPr lang="hr-HR" sz="1400" spc="-1" dirty="0">
                <a:solidFill>
                  <a:schemeClr val="dk1"/>
                </a:solidFill>
                <a:latin typeface="Axiforma Book" panose="00000400000000000000" charset="-18"/>
              </a:rPr>
              <a:t> </a:t>
            </a:r>
            <a:r>
              <a:rPr lang="hr-HR" sz="2800" spc="-1" dirty="0">
                <a:solidFill>
                  <a:schemeClr val="dk1"/>
                </a:solidFill>
                <a:latin typeface="Axiforma Book" panose="00000400000000000000" charset="-18"/>
              </a:rPr>
              <a:t>NEKRETNINA</a:t>
            </a:r>
            <a:endParaRPr lang="hr-HR" sz="2800" spc="-1" dirty="0">
              <a:solidFill>
                <a:srgbClr val="000000"/>
              </a:solidFill>
              <a:latin typeface="Axiforma Book" panose="00000400000000000000" charset="-18"/>
            </a:endParaRPr>
          </a:p>
        </p:txBody>
      </p:sp>
      <p:pic>
        <p:nvPicPr>
          <p:cNvPr id="16" name="Slika 15">
            <a:extLst>
              <a:ext uri="{FF2B5EF4-FFF2-40B4-BE49-F238E27FC236}">
                <a16:creationId xmlns:a16="http://schemas.microsoft.com/office/drawing/2014/main" id="{071E7363-FF2C-758F-770B-20E7DC4BD00B}"/>
              </a:ext>
            </a:extLst>
          </p:cNvPr>
          <p:cNvPicPr/>
          <p:nvPr/>
        </p:nvPicPr>
        <p:blipFill>
          <a:blip r:embed="rId7"/>
          <a:stretch/>
        </p:blipFill>
        <p:spPr>
          <a:xfrm>
            <a:off x="2667000" y="5040000"/>
            <a:ext cx="4267200" cy="3240000"/>
          </a:xfrm>
          <a:prstGeom prst="rect">
            <a:avLst/>
          </a:prstGeom>
          <a:ln w="0">
            <a:noFill/>
          </a:ln>
        </p:spPr>
      </p:pic>
      <p:pic>
        <p:nvPicPr>
          <p:cNvPr id="17" name="Slika 16">
            <a:extLst>
              <a:ext uri="{FF2B5EF4-FFF2-40B4-BE49-F238E27FC236}">
                <a16:creationId xmlns:a16="http://schemas.microsoft.com/office/drawing/2014/main" id="{5612D5FF-7E3C-1FCC-A3E7-6E904AC95162}"/>
              </a:ext>
            </a:extLst>
          </p:cNvPr>
          <p:cNvPicPr/>
          <p:nvPr/>
        </p:nvPicPr>
        <p:blipFill>
          <a:blip r:embed="rId8"/>
          <a:stretch/>
        </p:blipFill>
        <p:spPr>
          <a:xfrm>
            <a:off x="7399800" y="5040000"/>
            <a:ext cx="4106400" cy="3240000"/>
          </a:xfrm>
          <a:prstGeom prst="rect">
            <a:avLst/>
          </a:prstGeom>
          <a:ln w="0">
            <a:noFill/>
          </a:ln>
        </p:spPr>
      </p:pic>
      <p:pic>
        <p:nvPicPr>
          <p:cNvPr id="18" name="Slika 17">
            <a:extLst>
              <a:ext uri="{FF2B5EF4-FFF2-40B4-BE49-F238E27FC236}">
                <a16:creationId xmlns:a16="http://schemas.microsoft.com/office/drawing/2014/main" id="{A1F1A831-A8F4-23C4-3951-20F61783AE36}"/>
              </a:ext>
            </a:extLst>
          </p:cNvPr>
          <p:cNvPicPr/>
          <p:nvPr/>
        </p:nvPicPr>
        <p:blipFill>
          <a:blip r:embed="rId9"/>
          <a:stretch/>
        </p:blipFill>
        <p:spPr>
          <a:xfrm>
            <a:off x="11811000" y="5040000"/>
            <a:ext cx="3996000" cy="3240000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634072123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A66E6F-68E1-2FF4-7F62-0FC4AED426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  <a:extLst>
              <a:ext uri="{FF2B5EF4-FFF2-40B4-BE49-F238E27FC236}">
                <a16:creationId xmlns:a16="http://schemas.microsoft.com/office/drawing/2014/main" id="{65FF0C60-21BB-96FF-695D-66144CE4CFA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-12119" y="0"/>
            <a:ext cx="18452519" cy="10379542"/>
          </a:xfrm>
          <a:prstGeom prst="rect">
            <a:avLst/>
          </a:prstGeom>
        </p:spPr>
      </p:pic>
      <p:grpSp>
        <p:nvGrpSpPr>
          <p:cNvPr id="3" name="Group 3">
            <a:extLst>
              <a:ext uri="{FF2B5EF4-FFF2-40B4-BE49-F238E27FC236}">
                <a16:creationId xmlns:a16="http://schemas.microsoft.com/office/drawing/2014/main" id="{DF9D395E-E9C1-832E-E226-3C897391014E}"/>
              </a:ext>
            </a:extLst>
          </p:cNvPr>
          <p:cNvGrpSpPr/>
          <p:nvPr/>
        </p:nvGrpSpPr>
        <p:grpSpPr>
          <a:xfrm>
            <a:off x="2267651" y="1539577"/>
            <a:ext cx="13752699" cy="7300388"/>
            <a:chOff x="0" y="0"/>
            <a:chExt cx="3622110" cy="1922736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4DDD570F-5FD3-B456-22EB-E16D21932A2E}"/>
                </a:ext>
              </a:extLst>
            </p:cNvPr>
            <p:cNvSpPr/>
            <p:nvPr/>
          </p:nvSpPr>
          <p:spPr>
            <a:xfrm>
              <a:off x="0" y="0"/>
              <a:ext cx="3622110" cy="1922736"/>
            </a:xfrm>
            <a:custGeom>
              <a:avLst/>
              <a:gdLst/>
              <a:ahLst/>
              <a:cxnLst/>
              <a:rect l="l" t="t" r="r" b="b"/>
              <a:pathLst>
                <a:path w="3622110" h="1922736">
                  <a:moveTo>
                    <a:pt x="0" y="0"/>
                  </a:moveTo>
                  <a:lnTo>
                    <a:pt x="3622110" y="0"/>
                  </a:lnTo>
                  <a:lnTo>
                    <a:pt x="3622110" y="1922736"/>
                  </a:lnTo>
                  <a:lnTo>
                    <a:pt x="0" y="1922736"/>
                  </a:lnTo>
                  <a:close/>
                </a:path>
              </a:pathLst>
            </a:custGeom>
            <a:solidFill>
              <a:srgbClr val="FFFFFF">
                <a:alpha val="88627"/>
              </a:srgbClr>
            </a:solidFill>
          </p:spPr>
          <p:txBody>
            <a:bodyPr/>
            <a:lstStyle/>
            <a:p>
              <a:r>
                <a:rPr lang="hr-HR" dirty="0"/>
                <a:t> </a:t>
              </a: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7E260241-63D6-1F9F-3647-77970FF07969}"/>
                </a:ext>
              </a:extLst>
            </p:cNvPr>
            <p:cNvSpPr txBox="1"/>
            <p:nvPr/>
          </p:nvSpPr>
          <p:spPr>
            <a:xfrm>
              <a:off x="0" y="-57150"/>
              <a:ext cx="3622110" cy="19798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3" name="TekstniOkvir 12">
            <a:extLst>
              <a:ext uri="{FF2B5EF4-FFF2-40B4-BE49-F238E27FC236}">
                <a16:creationId xmlns:a16="http://schemas.microsoft.com/office/drawing/2014/main" id="{C7E51171-BD93-FF05-619D-B629C40221E7}"/>
              </a:ext>
            </a:extLst>
          </p:cNvPr>
          <p:cNvSpPr txBox="1"/>
          <p:nvPr/>
        </p:nvSpPr>
        <p:spPr>
          <a:xfrm>
            <a:off x="2716450" y="3924300"/>
            <a:ext cx="12752149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1400" spc="-1" dirty="0">
                <a:solidFill>
                  <a:schemeClr val="dk1"/>
                </a:solidFill>
                <a:latin typeface="Axiforma Book" panose="00000400000000000000" charset="-18"/>
              </a:rPr>
              <a:t> </a:t>
            </a:r>
            <a:endParaRPr lang="hr-HR" sz="1400" spc="-1" dirty="0">
              <a:solidFill>
                <a:srgbClr val="000000"/>
              </a:solidFill>
              <a:latin typeface="Axiforma Book" panose="00000400000000000000" charset="-18"/>
            </a:endParaRPr>
          </a:p>
          <a:p>
            <a:r>
              <a:rPr lang="hr-HR" sz="2800" spc="-1" dirty="0">
                <a:solidFill>
                  <a:schemeClr val="dk1"/>
                </a:solidFill>
                <a:latin typeface="Axiforma Book" panose="00000400000000000000" charset="-18"/>
              </a:rPr>
              <a:t>DRVNA INDUSTRIJA</a:t>
            </a:r>
            <a:endParaRPr lang="hr-HR" sz="2800" spc="-1" dirty="0">
              <a:solidFill>
                <a:srgbClr val="000000"/>
              </a:solidFill>
              <a:latin typeface="Axiforma Book" panose="00000400000000000000" charset="-18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8C45211-252E-B628-D0D2-8118DBAC9444}"/>
              </a:ext>
            </a:extLst>
          </p:cNvPr>
          <p:cNvSpPr txBox="1"/>
          <p:nvPr/>
        </p:nvSpPr>
        <p:spPr>
          <a:xfrm>
            <a:off x="9154236" y="1816169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dirty="0">
                <a:latin typeface="Axiforma Black" panose="00000900000000000000" pitchFamily="2" charset="-18"/>
              </a:rPr>
              <a:t>partner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00654FC-6E8E-EBEC-5528-DC680DA84795}"/>
              </a:ext>
            </a:extLst>
          </p:cNvPr>
          <p:cNvSpPr txBox="1"/>
          <p:nvPr/>
        </p:nvSpPr>
        <p:spPr>
          <a:xfrm>
            <a:off x="10830636" y="2165644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dirty="0">
                <a:latin typeface="Axiforma Black" panose="00000900000000000000" pitchFamily="2" charset="-18"/>
              </a:rPr>
              <a:t>poslovne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A8F8086-3B14-D382-DC61-A6F13766512C}"/>
              </a:ext>
            </a:extLst>
          </p:cNvPr>
          <p:cNvSpPr txBox="1"/>
          <p:nvPr/>
        </p:nvSpPr>
        <p:spPr>
          <a:xfrm>
            <a:off x="12735636" y="2567289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dirty="0">
                <a:latin typeface="Axiforma Black" panose="00000900000000000000" pitchFamily="2" charset="-18"/>
              </a:rPr>
              <a:t>uspješnosti</a:t>
            </a:r>
          </a:p>
        </p:txBody>
      </p:sp>
      <p:sp>
        <p:nvSpPr>
          <p:cNvPr id="6" name="Parallelogram 5">
            <a:extLst>
              <a:ext uri="{FF2B5EF4-FFF2-40B4-BE49-F238E27FC236}">
                <a16:creationId xmlns:a16="http://schemas.microsoft.com/office/drawing/2014/main" id="{5EAC009F-9A15-186A-C92E-13068A5DADD3}"/>
              </a:ext>
            </a:extLst>
          </p:cNvPr>
          <p:cNvSpPr/>
          <p:nvPr/>
        </p:nvSpPr>
        <p:spPr>
          <a:xfrm>
            <a:off x="2667000" y="3619500"/>
            <a:ext cx="7267926" cy="295914"/>
          </a:xfrm>
          <a:prstGeom prst="parallelogram">
            <a:avLst/>
          </a:prstGeom>
          <a:solidFill>
            <a:srgbClr val="4530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r-HR" sz="1800" dirty="0">
                <a:solidFill>
                  <a:schemeClr val="bg1"/>
                </a:solidFill>
                <a:latin typeface="Axiforma SemiBold" panose="00000700000000000000" pitchFamily="2" charset="-18"/>
              </a:rPr>
              <a:t>Fine’</a:t>
            </a:r>
            <a:r>
              <a:rPr lang="hr-HR" sz="1800" dirty="0">
                <a:solidFill>
                  <a:schemeClr val="bg1"/>
                </a:solidFill>
                <a:latin typeface="Axiforma Black" panose="00000900000000000000" pitchFamily="2" charset="-18"/>
              </a:rPr>
              <a:t>sa</a:t>
            </a:r>
            <a:r>
              <a:rPr lang="hr-HR" sz="1800" dirty="0">
                <a:solidFill>
                  <a:schemeClr val="bg1"/>
                </a:solidFill>
                <a:latin typeface="Axiforma SemiBold" panose="00000700000000000000" pitchFamily="2" charset="-18"/>
              </a:rPr>
              <a:t> Credos d.d., </a:t>
            </a:r>
            <a:r>
              <a:rPr lang="hr-HR" sz="1800" dirty="0">
                <a:solidFill>
                  <a:schemeClr val="bg1"/>
                </a:solidFill>
                <a:latin typeface="Axiforma Book" panose="00000400000000000000" pitchFamily="2" charset="-18"/>
              </a:rPr>
              <a:t>financijska kompanija</a:t>
            </a:r>
            <a:endParaRPr lang="hr-HR" dirty="0"/>
          </a:p>
        </p:txBody>
      </p:sp>
      <p:pic>
        <p:nvPicPr>
          <p:cNvPr id="9" name="Picture 8" descr="A gold logo with purple text&#10;&#10;Description automatically generated">
            <a:extLst>
              <a:ext uri="{FF2B5EF4-FFF2-40B4-BE49-F238E27FC236}">
                <a16:creationId xmlns:a16="http://schemas.microsoft.com/office/drawing/2014/main" id="{8191694C-782D-7744-ABA5-8FC5A8CB6E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1649794"/>
            <a:ext cx="2084490" cy="2084490"/>
          </a:xfrm>
          <a:prstGeom prst="rect">
            <a:avLst/>
          </a:prstGeom>
        </p:spPr>
      </p:pic>
      <p:sp>
        <p:nvSpPr>
          <p:cNvPr id="7" name="Freeform 7">
            <a:extLst>
              <a:ext uri="{FF2B5EF4-FFF2-40B4-BE49-F238E27FC236}">
                <a16:creationId xmlns:a16="http://schemas.microsoft.com/office/drawing/2014/main" id="{50A763EC-3764-685B-CC43-6A2AFDF7AD52}"/>
              </a:ext>
            </a:extLst>
          </p:cNvPr>
          <p:cNvSpPr/>
          <p:nvPr/>
        </p:nvSpPr>
        <p:spPr>
          <a:xfrm>
            <a:off x="10022484" y="8314707"/>
            <a:ext cx="8334920" cy="1366331"/>
          </a:xfrm>
          <a:custGeom>
            <a:avLst/>
            <a:gdLst/>
            <a:ahLst/>
            <a:cxnLst/>
            <a:rect l="l" t="t" r="r" b="b"/>
            <a:pathLst>
              <a:path w="8334920" h="1366331">
                <a:moveTo>
                  <a:pt x="0" y="0"/>
                </a:moveTo>
                <a:lnTo>
                  <a:pt x="8334920" y="0"/>
                </a:lnTo>
                <a:lnTo>
                  <a:pt x="8334920" y="1366330"/>
                </a:lnTo>
                <a:lnTo>
                  <a:pt x="0" y="13663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duotone>
                <a:prstClr val="black"/>
                <a:srgbClr val="7F3F98">
                  <a:tint val="45000"/>
                  <a:satMod val="400000"/>
                </a:srgbClr>
              </a:duotone>
            </a:blip>
            <a:stretch>
              <a:fillRect r="-35589" b="-35441"/>
            </a:stretch>
          </a:blipFill>
        </p:spPr>
        <p:txBody>
          <a:bodyPr/>
          <a:lstStyle/>
          <a:p>
            <a:endParaRPr lang="hr-HR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AD7081A-7263-C3E9-A3D7-1C1449204BCA}"/>
              </a:ext>
            </a:extLst>
          </p:cNvPr>
          <p:cNvSpPr txBox="1"/>
          <p:nvPr/>
        </p:nvSpPr>
        <p:spPr>
          <a:xfrm>
            <a:off x="13315763" y="8666738"/>
            <a:ext cx="27045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hr-HR" dirty="0">
                <a:solidFill>
                  <a:schemeClr val="bg1"/>
                </a:solidFill>
                <a:latin typeface="Axiforma Book" panose="00000400000000000000" pitchFamily="2" charset="-18"/>
              </a:rPr>
              <a:t>info@finesa-credos.hr</a:t>
            </a:r>
          </a:p>
          <a:p>
            <a:pPr algn="r"/>
            <a:r>
              <a:rPr lang="hr-HR" dirty="0">
                <a:solidFill>
                  <a:schemeClr val="bg1"/>
                </a:solidFill>
                <a:latin typeface="Axiforma Book" panose="00000400000000000000" pitchFamily="2" charset="-18"/>
              </a:rPr>
              <a:t>www.finesa-credos.hr</a:t>
            </a:r>
          </a:p>
        </p:txBody>
      </p:sp>
      <p:pic>
        <p:nvPicPr>
          <p:cNvPr id="14" name="Slika 13" descr="Slika na kojoj se prikazuje drvo, u dvorani, drvodjeljstvo, zid&#10;&#10;Sadržaj generiran uz AI možda nije točan.">
            <a:extLst>
              <a:ext uri="{FF2B5EF4-FFF2-40B4-BE49-F238E27FC236}">
                <a16:creationId xmlns:a16="http://schemas.microsoft.com/office/drawing/2014/main" id="{57BA9BC2-ED0D-D6E8-4D1A-3B5631AF09B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54550" y="4821209"/>
            <a:ext cx="4408250" cy="3239770"/>
          </a:xfrm>
          <a:prstGeom prst="rect">
            <a:avLst/>
          </a:prstGeom>
        </p:spPr>
      </p:pic>
      <p:pic>
        <p:nvPicPr>
          <p:cNvPr id="16" name="Slika 15" descr="Slika na kojoj se prikazuje alat, drvo, radna klupa, drveno&#10;&#10;Sadržaj generiran uz AI možda nije točan.">
            <a:extLst>
              <a:ext uri="{FF2B5EF4-FFF2-40B4-BE49-F238E27FC236}">
                <a16:creationId xmlns:a16="http://schemas.microsoft.com/office/drawing/2014/main" id="{83060DC2-5EC3-6529-7516-51E8E1418AC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4072" y="4821208"/>
            <a:ext cx="4218328" cy="3239771"/>
          </a:xfrm>
          <a:prstGeom prst="rect">
            <a:avLst/>
          </a:prstGeom>
        </p:spPr>
      </p:pic>
      <p:pic>
        <p:nvPicPr>
          <p:cNvPr id="18" name="Slika 17" descr="Slika na kojoj se prikazuje stroj, u dvorani, pod, inženjerstvo&#10;&#10;Sadržaj generiran uz AI možda nije točan.">
            <a:extLst>
              <a:ext uri="{FF2B5EF4-FFF2-40B4-BE49-F238E27FC236}">
                <a16:creationId xmlns:a16="http://schemas.microsoft.com/office/drawing/2014/main" id="{8D725887-8472-21F5-0C1E-9B3057756F9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83672" y="4821208"/>
            <a:ext cx="4078338" cy="3239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519642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36A1A1-E199-DF46-2559-BB3C6F216A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  <a:extLst>
              <a:ext uri="{FF2B5EF4-FFF2-40B4-BE49-F238E27FC236}">
                <a16:creationId xmlns:a16="http://schemas.microsoft.com/office/drawing/2014/main" id="{F103987A-D798-BD9F-D947-0A051698524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-12119" y="0"/>
            <a:ext cx="18452519" cy="10379542"/>
          </a:xfrm>
          <a:prstGeom prst="rect">
            <a:avLst/>
          </a:prstGeom>
        </p:spPr>
      </p:pic>
      <p:grpSp>
        <p:nvGrpSpPr>
          <p:cNvPr id="3" name="Group 3">
            <a:extLst>
              <a:ext uri="{FF2B5EF4-FFF2-40B4-BE49-F238E27FC236}">
                <a16:creationId xmlns:a16="http://schemas.microsoft.com/office/drawing/2014/main" id="{6CEFFD2F-88F2-F30F-F649-0EC078A30C3E}"/>
              </a:ext>
            </a:extLst>
          </p:cNvPr>
          <p:cNvGrpSpPr/>
          <p:nvPr/>
        </p:nvGrpSpPr>
        <p:grpSpPr>
          <a:xfrm>
            <a:off x="2267651" y="1539577"/>
            <a:ext cx="13752699" cy="7300388"/>
            <a:chOff x="0" y="0"/>
            <a:chExt cx="3622110" cy="1922736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028A4DE5-ACF2-A5BA-2C5D-0F01957B39BD}"/>
                </a:ext>
              </a:extLst>
            </p:cNvPr>
            <p:cNvSpPr/>
            <p:nvPr/>
          </p:nvSpPr>
          <p:spPr>
            <a:xfrm>
              <a:off x="0" y="0"/>
              <a:ext cx="3622110" cy="1922736"/>
            </a:xfrm>
            <a:custGeom>
              <a:avLst/>
              <a:gdLst/>
              <a:ahLst/>
              <a:cxnLst/>
              <a:rect l="l" t="t" r="r" b="b"/>
              <a:pathLst>
                <a:path w="3622110" h="1922736">
                  <a:moveTo>
                    <a:pt x="0" y="0"/>
                  </a:moveTo>
                  <a:lnTo>
                    <a:pt x="3622110" y="0"/>
                  </a:lnTo>
                  <a:lnTo>
                    <a:pt x="3622110" y="1922736"/>
                  </a:lnTo>
                  <a:lnTo>
                    <a:pt x="0" y="1922736"/>
                  </a:lnTo>
                  <a:close/>
                </a:path>
              </a:pathLst>
            </a:custGeom>
            <a:solidFill>
              <a:srgbClr val="FFFFFF">
                <a:alpha val="88627"/>
              </a:srgbClr>
            </a:solidFill>
          </p:spPr>
          <p:txBody>
            <a:bodyPr/>
            <a:lstStyle/>
            <a:p>
              <a:r>
                <a:rPr lang="hr-HR" dirty="0"/>
                <a:t> </a:t>
              </a: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E71CD9A5-8E0A-CE2E-F179-933E3989C929}"/>
                </a:ext>
              </a:extLst>
            </p:cNvPr>
            <p:cNvSpPr txBox="1"/>
            <p:nvPr/>
          </p:nvSpPr>
          <p:spPr>
            <a:xfrm>
              <a:off x="0" y="-57150"/>
              <a:ext cx="3622110" cy="19798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3" name="TekstniOkvir 12">
            <a:extLst>
              <a:ext uri="{FF2B5EF4-FFF2-40B4-BE49-F238E27FC236}">
                <a16:creationId xmlns:a16="http://schemas.microsoft.com/office/drawing/2014/main" id="{F39EBDB2-4331-3AD3-B0D3-0CABA90C8CA3}"/>
              </a:ext>
            </a:extLst>
          </p:cNvPr>
          <p:cNvSpPr txBox="1"/>
          <p:nvPr/>
        </p:nvSpPr>
        <p:spPr>
          <a:xfrm>
            <a:off x="2716450" y="3924300"/>
            <a:ext cx="12752149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1400" spc="-1" dirty="0">
                <a:solidFill>
                  <a:schemeClr val="dk1"/>
                </a:solidFill>
                <a:latin typeface="Axiforma Book" panose="00000400000000000000" charset="-18"/>
              </a:rPr>
              <a:t> </a:t>
            </a:r>
            <a:endParaRPr lang="hr-HR" sz="1400" spc="-1" dirty="0">
              <a:solidFill>
                <a:srgbClr val="000000"/>
              </a:solidFill>
              <a:latin typeface="Axiforma Book" panose="00000400000000000000" charset="-18"/>
            </a:endParaRPr>
          </a:p>
          <a:p>
            <a:r>
              <a:rPr lang="hr-HR" sz="2800" spc="-1" dirty="0">
                <a:solidFill>
                  <a:schemeClr val="dk1"/>
                </a:solidFill>
                <a:latin typeface="Axiforma Book" panose="00000400000000000000" charset="-18"/>
              </a:rPr>
              <a:t>METALNA INDUSTRIJA</a:t>
            </a:r>
            <a:endParaRPr lang="hr-HR" sz="2800" spc="-1" dirty="0">
              <a:solidFill>
                <a:srgbClr val="000000"/>
              </a:solidFill>
              <a:latin typeface="Axiforma Book" panose="00000400000000000000" charset="-18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FB0779F-3ACF-7B29-9753-BE20599EFF25}"/>
              </a:ext>
            </a:extLst>
          </p:cNvPr>
          <p:cNvSpPr txBox="1"/>
          <p:nvPr/>
        </p:nvSpPr>
        <p:spPr>
          <a:xfrm>
            <a:off x="9154236" y="1816169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dirty="0">
                <a:latin typeface="Axiforma Black" panose="00000900000000000000" pitchFamily="2" charset="-18"/>
              </a:rPr>
              <a:t>partner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9446BB2-A1B6-62FB-4FED-1D220C900C01}"/>
              </a:ext>
            </a:extLst>
          </p:cNvPr>
          <p:cNvSpPr txBox="1"/>
          <p:nvPr/>
        </p:nvSpPr>
        <p:spPr>
          <a:xfrm>
            <a:off x="10830636" y="2165644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dirty="0">
                <a:latin typeface="Axiforma Black" panose="00000900000000000000" pitchFamily="2" charset="-18"/>
              </a:rPr>
              <a:t>poslovne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EB0FC7C-D8E1-9E6B-CF7D-2F9BFF62CB0A}"/>
              </a:ext>
            </a:extLst>
          </p:cNvPr>
          <p:cNvSpPr txBox="1"/>
          <p:nvPr/>
        </p:nvSpPr>
        <p:spPr>
          <a:xfrm>
            <a:off x="12735636" y="2567289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dirty="0">
                <a:latin typeface="Axiforma Black" panose="00000900000000000000" pitchFamily="2" charset="-18"/>
              </a:rPr>
              <a:t>uspješnosti</a:t>
            </a:r>
          </a:p>
        </p:txBody>
      </p:sp>
      <p:sp>
        <p:nvSpPr>
          <p:cNvPr id="6" name="Parallelogram 5">
            <a:extLst>
              <a:ext uri="{FF2B5EF4-FFF2-40B4-BE49-F238E27FC236}">
                <a16:creationId xmlns:a16="http://schemas.microsoft.com/office/drawing/2014/main" id="{B02C6D98-51B0-BDA5-0D84-3D72E0E3F830}"/>
              </a:ext>
            </a:extLst>
          </p:cNvPr>
          <p:cNvSpPr/>
          <p:nvPr/>
        </p:nvSpPr>
        <p:spPr>
          <a:xfrm>
            <a:off x="2667000" y="3619500"/>
            <a:ext cx="7267926" cy="295914"/>
          </a:xfrm>
          <a:prstGeom prst="parallelogram">
            <a:avLst/>
          </a:prstGeom>
          <a:solidFill>
            <a:srgbClr val="4530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r-HR" sz="1800" dirty="0">
                <a:solidFill>
                  <a:schemeClr val="bg1"/>
                </a:solidFill>
                <a:latin typeface="Axiforma SemiBold" panose="00000700000000000000" pitchFamily="2" charset="-18"/>
              </a:rPr>
              <a:t>Fine’</a:t>
            </a:r>
            <a:r>
              <a:rPr lang="hr-HR" sz="1800" dirty="0">
                <a:solidFill>
                  <a:schemeClr val="bg1"/>
                </a:solidFill>
                <a:latin typeface="Axiforma Black" panose="00000900000000000000" pitchFamily="2" charset="-18"/>
              </a:rPr>
              <a:t>sa</a:t>
            </a:r>
            <a:r>
              <a:rPr lang="hr-HR" sz="1800" dirty="0">
                <a:solidFill>
                  <a:schemeClr val="bg1"/>
                </a:solidFill>
                <a:latin typeface="Axiforma SemiBold" panose="00000700000000000000" pitchFamily="2" charset="-18"/>
              </a:rPr>
              <a:t> Credos d.d., </a:t>
            </a:r>
            <a:r>
              <a:rPr lang="hr-HR" sz="1800" dirty="0">
                <a:solidFill>
                  <a:schemeClr val="bg1"/>
                </a:solidFill>
                <a:latin typeface="Axiforma Book" panose="00000400000000000000" pitchFamily="2" charset="-18"/>
              </a:rPr>
              <a:t>financijska kompanija</a:t>
            </a:r>
            <a:endParaRPr lang="hr-HR" dirty="0"/>
          </a:p>
        </p:txBody>
      </p:sp>
      <p:pic>
        <p:nvPicPr>
          <p:cNvPr id="9" name="Picture 8" descr="A gold logo with purple text&#10;&#10;Description automatically generated">
            <a:extLst>
              <a:ext uri="{FF2B5EF4-FFF2-40B4-BE49-F238E27FC236}">
                <a16:creationId xmlns:a16="http://schemas.microsoft.com/office/drawing/2014/main" id="{4689DEAE-3240-A80B-3015-FC2D2E37DFA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1649794"/>
            <a:ext cx="2084490" cy="2084490"/>
          </a:xfrm>
          <a:prstGeom prst="rect">
            <a:avLst/>
          </a:prstGeom>
        </p:spPr>
      </p:pic>
      <p:sp>
        <p:nvSpPr>
          <p:cNvPr id="7" name="Freeform 7">
            <a:extLst>
              <a:ext uri="{FF2B5EF4-FFF2-40B4-BE49-F238E27FC236}">
                <a16:creationId xmlns:a16="http://schemas.microsoft.com/office/drawing/2014/main" id="{C9FBB5F7-E740-1841-16F0-FB142B3F1524}"/>
              </a:ext>
            </a:extLst>
          </p:cNvPr>
          <p:cNvSpPr/>
          <p:nvPr/>
        </p:nvSpPr>
        <p:spPr>
          <a:xfrm>
            <a:off x="10022484" y="8314707"/>
            <a:ext cx="8334920" cy="1366331"/>
          </a:xfrm>
          <a:custGeom>
            <a:avLst/>
            <a:gdLst/>
            <a:ahLst/>
            <a:cxnLst/>
            <a:rect l="l" t="t" r="r" b="b"/>
            <a:pathLst>
              <a:path w="8334920" h="1366331">
                <a:moveTo>
                  <a:pt x="0" y="0"/>
                </a:moveTo>
                <a:lnTo>
                  <a:pt x="8334920" y="0"/>
                </a:lnTo>
                <a:lnTo>
                  <a:pt x="8334920" y="1366330"/>
                </a:lnTo>
                <a:lnTo>
                  <a:pt x="0" y="13663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duotone>
                <a:prstClr val="black"/>
                <a:srgbClr val="7F3F98">
                  <a:tint val="45000"/>
                  <a:satMod val="400000"/>
                </a:srgbClr>
              </a:duotone>
            </a:blip>
            <a:stretch>
              <a:fillRect r="-35589" b="-35441"/>
            </a:stretch>
          </a:blipFill>
        </p:spPr>
        <p:txBody>
          <a:bodyPr/>
          <a:lstStyle/>
          <a:p>
            <a:endParaRPr lang="hr-HR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D67C640-4D88-2E46-382D-51248D2C42D0}"/>
              </a:ext>
            </a:extLst>
          </p:cNvPr>
          <p:cNvSpPr txBox="1"/>
          <p:nvPr/>
        </p:nvSpPr>
        <p:spPr>
          <a:xfrm>
            <a:off x="13315763" y="8666738"/>
            <a:ext cx="27045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hr-HR" dirty="0">
                <a:solidFill>
                  <a:schemeClr val="bg1"/>
                </a:solidFill>
                <a:latin typeface="Axiforma Book" panose="00000400000000000000" pitchFamily="2" charset="-18"/>
              </a:rPr>
              <a:t>info@finesa-credos.hr</a:t>
            </a:r>
          </a:p>
          <a:p>
            <a:pPr algn="r"/>
            <a:r>
              <a:rPr lang="hr-HR" dirty="0">
                <a:solidFill>
                  <a:schemeClr val="bg1"/>
                </a:solidFill>
                <a:latin typeface="Axiforma Book" panose="00000400000000000000" pitchFamily="2" charset="-18"/>
              </a:rPr>
              <a:t>www.finesa-credos.hr</a:t>
            </a:r>
          </a:p>
        </p:txBody>
      </p:sp>
      <p:pic>
        <p:nvPicPr>
          <p:cNvPr id="17" name="Slika 16" descr="Slika na kojoj se prikazuje industrija, čelik, u dvorani, inženjerstvo&#10;&#10;Sadržaj generiran uz AI možda nije točan.">
            <a:extLst>
              <a:ext uri="{FF2B5EF4-FFF2-40B4-BE49-F238E27FC236}">
                <a16:creationId xmlns:a16="http://schemas.microsoft.com/office/drawing/2014/main" id="{26F536F3-778D-1916-A6E2-2F94EBBE073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6200" y="4626094"/>
            <a:ext cx="4065350" cy="3624663"/>
          </a:xfrm>
          <a:prstGeom prst="rect">
            <a:avLst/>
          </a:prstGeom>
        </p:spPr>
      </p:pic>
      <p:pic>
        <p:nvPicPr>
          <p:cNvPr id="22" name="Slika 21" descr="Slika na kojoj se prikazuje u dvorani, tlo, tvornica, inženjerstvo&#10;&#10;Sadržaj generiran uz AI možda nije točan.">
            <a:extLst>
              <a:ext uri="{FF2B5EF4-FFF2-40B4-BE49-F238E27FC236}">
                <a16:creationId xmlns:a16="http://schemas.microsoft.com/office/drawing/2014/main" id="{4BFA3147-146E-2780-DD31-EC1A8D069BD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7615" y="4690044"/>
            <a:ext cx="4456585" cy="3624663"/>
          </a:xfrm>
          <a:prstGeom prst="rect">
            <a:avLst/>
          </a:prstGeom>
        </p:spPr>
      </p:pic>
      <p:pic>
        <p:nvPicPr>
          <p:cNvPr id="24" name="Slika 23" descr="Slika na kojoj se prikazuje tlo, zgrada, strop, u dvorani&#10;&#10;Sadržaj generiran uz AI možda nije točan.">
            <a:extLst>
              <a:ext uri="{FF2B5EF4-FFF2-40B4-BE49-F238E27FC236}">
                <a16:creationId xmlns:a16="http://schemas.microsoft.com/office/drawing/2014/main" id="{787E1A91-E489-72A1-4884-AB374D2CC84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4164" y="4626094"/>
            <a:ext cx="4259085" cy="3688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73300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93860E-253D-AD3E-AB97-30BAF5AD47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  <a:extLst>
              <a:ext uri="{FF2B5EF4-FFF2-40B4-BE49-F238E27FC236}">
                <a16:creationId xmlns:a16="http://schemas.microsoft.com/office/drawing/2014/main" id="{3C204AB6-6601-703B-5D1F-82A1FBFBE5F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-12119" y="0"/>
            <a:ext cx="18452519" cy="10379542"/>
          </a:xfrm>
          <a:prstGeom prst="rect">
            <a:avLst/>
          </a:prstGeom>
        </p:spPr>
      </p:pic>
      <p:grpSp>
        <p:nvGrpSpPr>
          <p:cNvPr id="3" name="Group 3">
            <a:extLst>
              <a:ext uri="{FF2B5EF4-FFF2-40B4-BE49-F238E27FC236}">
                <a16:creationId xmlns:a16="http://schemas.microsoft.com/office/drawing/2014/main" id="{5358E3EF-2B4F-227C-3E28-104F20F66541}"/>
              </a:ext>
            </a:extLst>
          </p:cNvPr>
          <p:cNvGrpSpPr/>
          <p:nvPr/>
        </p:nvGrpSpPr>
        <p:grpSpPr>
          <a:xfrm>
            <a:off x="2267651" y="1539577"/>
            <a:ext cx="13752699" cy="7300388"/>
            <a:chOff x="0" y="0"/>
            <a:chExt cx="3622110" cy="1922736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B2AC2223-4D47-72BE-E30F-DB29C1BD75BE}"/>
                </a:ext>
              </a:extLst>
            </p:cNvPr>
            <p:cNvSpPr/>
            <p:nvPr/>
          </p:nvSpPr>
          <p:spPr>
            <a:xfrm>
              <a:off x="0" y="0"/>
              <a:ext cx="3622110" cy="1922736"/>
            </a:xfrm>
            <a:custGeom>
              <a:avLst/>
              <a:gdLst/>
              <a:ahLst/>
              <a:cxnLst/>
              <a:rect l="l" t="t" r="r" b="b"/>
              <a:pathLst>
                <a:path w="3622110" h="1922736">
                  <a:moveTo>
                    <a:pt x="0" y="0"/>
                  </a:moveTo>
                  <a:lnTo>
                    <a:pt x="3622110" y="0"/>
                  </a:lnTo>
                  <a:lnTo>
                    <a:pt x="3622110" y="1922736"/>
                  </a:lnTo>
                  <a:lnTo>
                    <a:pt x="0" y="1922736"/>
                  </a:lnTo>
                  <a:close/>
                </a:path>
              </a:pathLst>
            </a:custGeom>
            <a:solidFill>
              <a:srgbClr val="FFFFFF">
                <a:alpha val="88627"/>
              </a:srgbClr>
            </a:solidFill>
          </p:spPr>
          <p:txBody>
            <a:bodyPr/>
            <a:lstStyle/>
            <a:p>
              <a:r>
                <a:rPr lang="hr-HR" dirty="0"/>
                <a:t> </a:t>
              </a: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B3AB1A03-313D-960E-6E35-64402D2B1F27}"/>
                </a:ext>
              </a:extLst>
            </p:cNvPr>
            <p:cNvSpPr txBox="1"/>
            <p:nvPr/>
          </p:nvSpPr>
          <p:spPr>
            <a:xfrm>
              <a:off x="0" y="-57150"/>
              <a:ext cx="3622110" cy="19798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3" name="TekstniOkvir 12">
            <a:extLst>
              <a:ext uri="{FF2B5EF4-FFF2-40B4-BE49-F238E27FC236}">
                <a16:creationId xmlns:a16="http://schemas.microsoft.com/office/drawing/2014/main" id="{0DED8864-6138-3F4D-7D66-959F55E5E45E}"/>
              </a:ext>
            </a:extLst>
          </p:cNvPr>
          <p:cNvSpPr txBox="1"/>
          <p:nvPr/>
        </p:nvSpPr>
        <p:spPr>
          <a:xfrm>
            <a:off x="2716450" y="3924300"/>
            <a:ext cx="12752149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1400" spc="-1" dirty="0">
                <a:solidFill>
                  <a:schemeClr val="dk1"/>
                </a:solidFill>
                <a:latin typeface="Axiforma Book" panose="00000400000000000000" charset="-18"/>
              </a:rPr>
              <a:t> </a:t>
            </a:r>
            <a:endParaRPr lang="hr-HR" sz="1400" spc="-1" dirty="0">
              <a:solidFill>
                <a:srgbClr val="000000"/>
              </a:solidFill>
              <a:latin typeface="Axiforma Book" panose="00000400000000000000" charset="-18"/>
            </a:endParaRPr>
          </a:p>
          <a:p>
            <a:r>
              <a:rPr lang="hr-HR" sz="2800" spc="-1" dirty="0">
                <a:solidFill>
                  <a:schemeClr val="dk1"/>
                </a:solidFill>
                <a:latin typeface="Axiforma Book" panose="00000400000000000000" charset="-18"/>
              </a:rPr>
              <a:t>POLJOPRIVREDA</a:t>
            </a:r>
            <a:endParaRPr lang="hr-HR" sz="2800" spc="-1" dirty="0">
              <a:solidFill>
                <a:srgbClr val="000000"/>
              </a:solidFill>
              <a:latin typeface="Axiforma Book" panose="00000400000000000000" charset="-18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6A1E545-A6DE-053E-E470-7041029A61DD}"/>
              </a:ext>
            </a:extLst>
          </p:cNvPr>
          <p:cNvSpPr txBox="1"/>
          <p:nvPr/>
        </p:nvSpPr>
        <p:spPr>
          <a:xfrm>
            <a:off x="9154236" y="1816169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dirty="0">
                <a:latin typeface="Axiforma Black" panose="00000900000000000000" pitchFamily="2" charset="-18"/>
              </a:rPr>
              <a:t>partner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E5590B7-F720-8710-2B67-1FD0E566871A}"/>
              </a:ext>
            </a:extLst>
          </p:cNvPr>
          <p:cNvSpPr txBox="1"/>
          <p:nvPr/>
        </p:nvSpPr>
        <p:spPr>
          <a:xfrm>
            <a:off x="10830636" y="2165644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dirty="0">
                <a:latin typeface="Axiforma Black" panose="00000900000000000000" pitchFamily="2" charset="-18"/>
              </a:rPr>
              <a:t>poslovne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E35A689-7A69-6467-3174-2EF15B5BE7F1}"/>
              </a:ext>
            </a:extLst>
          </p:cNvPr>
          <p:cNvSpPr txBox="1"/>
          <p:nvPr/>
        </p:nvSpPr>
        <p:spPr>
          <a:xfrm>
            <a:off x="12735636" y="2567289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dirty="0">
                <a:latin typeface="Axiforma Black" panose="00000900000000000000" pitchFamily="2" charset="-18"/>
              </a:rPr>
              <a:t>uspješnosti</a:t>
            </a:r>
          </a:p>
        </p:txBody>
      </p:sp>
      <p:sp>
        <p:nvSpPr>
          <p:cNvPr id="6" name="Parallelogram 5">
            <a:extLst>
              <a:ext uri="{FF2B5EF4-FFF2-40B4-BE49-F238E27FC236}">
                <a16:creationId xmlns:a16="http://schemas.microsoft.com/office/drawing/2014/main" id="{6E108FA8-EDF7-B206-352C-178BA50C83D4}"/>
              </a:ext>
            </a:extLst>
          </p:cNvPr>
          <p:cNvSpPr/>
          <p:nvPr/>
        </p:nvSpPr>
        <p:spPr>
          <a:xfrm>
            <a:off x="2667000" y="3619500"/>
            <a:ext cx="7267926" cy="295914"/>
          </a:xfrm>
          <a:prstGeom prst="parallelogram">
            <a:avLst/>
          </a:prstGeom>
          <a:solidFill>
            <a:srgbClr val="4530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r-HR" sz="1800" dirty="0">
                <a:solidFill>
                  <a:schemeClr val="bg1"/>
                </a:solidFill>
                <a:latin typeface="Axiforma SemiBold" panose="00000700000000000000" pitchFamily="2" charset="-18"/>
              </a:rPr>
              <a:t>Fine’</a:t>
            </a:r>
            <a:r>
              <a:rPr lang="hr-HR" sz="1800" dirty="0">
                <a:solidFill>
                  <a:schemeClr val="bg1"/>
                </a:solidFill>
                <a:latin typeface="Axiforma Black" panose="00000900000000000000" pitchFamily="2" charset="-18"/>
              </a:rPr>
              <a:t>sa</a:t>
            </a:r>
            <a:r>
              <a:rPr lang="hr-HR" sz="1800" dirty="0">
                <a:solidFill>
                  <a:schemeClr val="bg1"/>
                </a:solidFill>
                <a:latin typeface="Axiforma SemiBold" panose="00000700000000000000" pitchFamily="2" charset="-18"/>
              </a:rPr>
              <a:t> Credos d.d., </a:t>
            </a:r>
            <a:r>
              <a:rPr lang="hr-HR" sz="1800" dirty="0">
                <a:solidFill>
                  <a:schemeClr val="bg1"/>
                </a:solidFill>
                <a:latin typeface="Axiforma Book" panose="00000400000000000000" pitchFamily="2" charset="-18"/>
              </a:rPr>
              <a:t>financijska kompanija</a:t>
            </a:r>
            <a:endParaRPr lang="hr-HR" dirty="0"/>
          </a:p>
        </p:txBody>
      </p:sp>
      <p:pic>
        <p:nvPicPr>
          <p:cNvPr id="9" name="Picture 8" descr="A gold logo with purple text&#10;&#10;Description automatically generated">
            <a:extLst>
              <a:ext uri="{FF2B5EF4-FFF2-40B4-BE49-F238E27FC236}">
                <a16:creationId xmlns:a16="http://schemas.microsoft.com/office/drawing/2014/main" id="{5659FDF0-BE52-1167-23F8-7D63E1703B2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1649794"/>
            <a:ext cx="2084490" cy="2084490"/>
          </a:xfrm>
          <a:prstGeom prst="rect">
            <a:avLst/>
          </a:prstGeom>
        </p:spPr>
      </p:pic>
      <p:sp>
        <p:nvSpPr>
          <p:cNvPr id="7" name="Freeform 7">
            <a:extLst>
              <a:ext uri="{FF2B5EF4-FFF2-40B4-BE49-F238E27FC236}">
                <a16:creationId xmlns:a16="http://schemas.microsoft.com/office/drawing/2014/main" id="{717C2049-656A-880A-BCE7-0C532998A977}"/>
              </a:ext>
            </a:extLst>
          </p:cNvPr>
          <p:cNvSpPr/>
          <p:nvPr/>
        </p:nvSpPr>
        <p:spPr>
          <a:xfrm>
            <a:off x="10022484" y="8314707"/>
            <a:ext cx="8334920" cy="1366331"/>
          </a:xfrm>
          <a:custGeom>
            <a:avLst/>
            <a:gdLst/>
            <a:ahLst/>
            <a:cxnLst/>
            <a:rect l="l" t="t" r="r" b="b"/>
            <a:pathLst>
              <a:path w="8334920" h="1366331">
                <a:moveTo>
                  <a:pt x="0" y="0"/>
                </a:moveTo>
                <a:lnTo>
                  <a:pt x="8334920" y="0"/>
                </a:lnTo>
                <a:lnTo>
                  <a:pt x="8334920" y="1366330"/>
                </a:lnTo>
                <a:lnTo>
                  <a:pt x="0" y="13663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duotone>
                <a:prstClr val="black"/>
                <a:srgbClr val="7F3F98">
                  <a:tint val="45000"/>
                  <a:satMod val="400000"/>
                </a:srgbClr>
              </a:duotone>
            </a:blip>
            <a:stretch>
              <a:fillRect r="-35589" b="-35441"/>
            </a:stretch>
          </a:blipFill>
        </p:spPr>
        <p:txBody>
          <a:bodyPr/>
          <a:lstStyle/>
          <a:p>
            <a:endParaRPr lang="hr-HR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1BB6B80-E111-6AFA-8B87-1EAA87F1D95A}"/>
              </a:ext>
            </a:extLst>
          </p:cNvPr>
          <p:cNvSpPr txBox="1"/>
          <p:nvPr/>
        </p:nvSpPr>
        <p:spPr>
          <a:xfrm>
            <a:off x="13315763" y="8666738"/>
            <a:ext cx="27045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hr-HR" dirty="0">
                <a:solidFill>
                  <a:schemeClr val="bg1"/>
                </a:solidFill>
                <a:latin typeface="Axiforma Book" panose="00000400000000000000" pitchFamily="2" charset="-18"/>
              </a:rPr>
              <a:t>info@finesa-credos.hr</a:t>
            </a:r>
          </a:p>
          <a:p>
            <a:pPr algn="r"/>
            <a:r>
              <a:rPr lang="hr-HR" dirty="0">
                <a:solidFill>
                  <a:schemeClr val="bg1"/>
                </a:solidFill>
                <a:latin typeface="Axiforma Book" panose="00000400000000000000" pitchFamily="2" charset="-18"/>
              </a:rPr>
              <a:t>www.finesa-credos.hr</a:t>
            </a:r>
          </a:p>
        </p:txBody>
      </p:sp>
      <p:pic>
        <p:nvPicPr>
          <p:cNvPr id="15" name="Slika 14" descr="Slika na kojoj se prikazuje guma, kotač, Automobilski dijelovi, tlo&#10;&#10;Sadržaj generiran uz AI možda nije točan.">
            <a:extLst>
              <a:ext uri="{FF2B5EF4-FFF2-40B4-BE49-F238E27FC236}">
                <a16:creationId xmlns:a16="http://schemas.microsoft.com/office/drawing/2014/main" id="{EAAA84F5-8172-D8C8-FA79-6080FFE37B2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1304" y="4662964"/>
            <a:ext cx="4268345" cy="3651743"/>
          </a:xfrm>
          <a:prstGeom prst="rect">
            <a:avLst/>
          </a:prstGeom>
        </p:spPr>
      </p:pic>
      <p:pic>
        <p:nvPicPr>
          <p:cNvPr id="18" name="Slika 17" descr="Slika na kojoj se prikazuje vanjski, nebo, trava, tlo&#10;&#10;Sadržaj generiran uz AI možda nije točan.">
            <a:extLst>
              <a:ext uri="{FF2B5EF4-FFF2-40B4-BE49-F238E27FC236}">
                <a16:creationId xmlns:a16="http://schemas.microsoft.com/office/drawing/2014/main" id="{72BD5033-6009-B0F8-DF12-03D327D3171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3302" y="4671850"/>
            <a:ext cx="4286698" cy="3651743"/>
          </a:xfrm>
          <a:prstGeom prst="rect">
            <a:avLst/>
          </a:prstGeom>
        </p:spPr>
      </p:pic>
      <p:pic>
        <p:nvPicPr>
          <p:cNvPr id="19" name="Slika 18" descr="Slika na kojoj se prikazuje piće, Alkoholno piće, staklena boca, vino&#10;&#10;Sadržaj generiran uz AI možda nije točan.">
            <a:extLst>
              <a:ext uri="{FF2B5EF4-FFF2-40B4-BE49-F238E27FC236}">
                <a16:creationId xmlns:a16="http://schemas.microsoft.com/office/drawing/2014/main" id="{68885A3B-D7A0-2D92-79B6-60604AE5CD5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96700" y="4671849"/>
            <a:ext cx="4181475" cy="363015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14389024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8A58F8-7C97-E2D1-7288-77C1CCF950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  <a:extLst>
              <a:ext uri="{FF2B5EF4-FFF2-40B4-BE49-F238E27FC236}">
                <a16:creationId xmlns:a16="http://schemas.microsoft.com/office/drawing/2014/main" id="{E7910BD9-469C-5A68-6D52-0D6BC72581C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-12119" y="0"/>
            <a:ext cx="18452519" cy="10379542"/>
          </a:xfrm>
          <a:prstGeom prst="rect">
            <a:avLst/>
          </a:prstGeom>
        </p:spPr>
      </p:pic>
      <p:grpSp>
        <p:nvGrpSpPr>
          <p:cNvPr id="3" name="Group 3">
            <a:extLst>
              <a:ext uri="{FF2B5EF4-FFF2-40B4-BE49-F238E27FC236}">
                <a16:creationId xmlns:a16="http://schemas.microsoft.com/office/drawing/2014/main" id="{D48ABE07-388E-540B-4F6D-BD01B408150D}"/>
              </a:ext>
            </a:extLst>
          </p:cNvPr>
          <p:cNvGrpSpPr/>
          <p:nvPr/>
        </p:nvGrpSpPr>
        <p:grpSpPr>
          <a:xfrm>
            <a:off x="2267651" y="1539577"/>
            <a:ext cx="13752699" cy="7300388"/>
            <a:chOff x="0" y="0"/>
            <a:chExt cx="3622110" cy="1922736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EF7500B1-52BB-321E-5D90-9085D0D304FB}"/>
                </a:ext>
              </a:extLst>
            </p:cNvPr>
            <p:cNvSpPr/>
            <p:nvPr/>
          </p:nvSpPr>
          <p:spPr>
            <a:xfrm>
              <a:off x="0" y="0"/>
              <a:ext cx="3622110" cy="1922736"/>
            </a:xfrm>
            <a:custGeom>
              <a:avLst/>
              <a:gdLst/>
              <a:ahLst/>
              <a:cxnLst/>
              <a:rect l="l" t="t" r="r" b="b"/>
              <a:pathLst>
                <a:path w="3622110" h="1922736">
                  <a:moveTo>
                    <a:pt x="0" y="0"/>
                  </a:moveTo>
                  <a:lnTo>
                    <a:pt x="3622110" y="0"/>
                  </a:lnTo>
                  <a:lnTo>
                    <a:pt x="3622110" y="1922736"/>
                  </a:lnTo>
                  <a:lnTo>
                    <a:pt x="0" y="1922736"/>
                  </a:lnTo>
                  <a:close/>
                </a:path>
              </a:pathLst>
            </a:custGeom>
            <a:solidFill>
              <a:srgbClr val="FFFFFF">
                <a:alpha val="88627"/>
              </a:srgbClr>
            </a:solidFill>
          </p:spPr>
          <p:txBody>
            <a:bodyPr/>
            <a:lstStyle/>
            <a:p>
              <a:r>
                <a:rPr lang="hr-HR" dirty="0"/>
                <a:t> </a:t>
              </a: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2E293C69-77ED-9847-E9E1-BDFC9AA28987}"/>
                </a:ext>
              </a:extLst>
            </p:cNvPr>
            <p:cNvSpPr txBox="1"/>
            <p:nvPr/>
          </p:nvSpPr>
          <p:spPr>
            <a:xfrm>
              <a:off x="0" y="-57150"/>
              <a:ext cx="3622110" cy="19798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3" name="TekstniOkvir 12">
            <a:extLst>
              <a:ext uri="{FF2B5EF4-FFF2-40B4-BE49-F238E27FC236}">
                <a16:creationId xmlns:a16="http://schemas.microsoft.com/office/drawing/2014/main" id="{4DF5220D-E6E9-5856-0064-4E7056FFDA96}"/>
              </a:ext>
            </a:extLst>
          </p:cNvPr>
          <p:cNvSpPr txBox="1"/>
          <p:nvPr/>
        </p:nvSpPr>
        <p:spPr>
          <a:xfrm>
            <a:off x="2716450" y="3924300"/>
            <a:ext cx="12752149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1400" spc="-1" dirty="0">
                <a:solidFill>
                  <a:schemeClr val="dk1"/>
                </a:solidFill>
                <a:latin typeface="Axiforma Book" panose="00000400000000000000" charset="-18"/>
              </a:rPr>
              <a:t> </a:t>
            </a:r>
            <a:endParaRPr lang="hr-HR" sz="1400" spc="-1" dirty="0">
              <a:solidFill>
                <a:srgbClr val="000000"/>
              </a:solidFill>
              <a:latin typeface="Axiforma Book" panose="00000400000000000000" charset="-18"/>
            </a:endParaRPr>
          </a:p>
          <a:p>
            <a:r>
              <a:rPr lang="hr-HR" sz="2800" spc="-1" dirty="0">
                <a:solidFill>
                  <a:schemeClr val="dk1"/>
                </a:solidFill>
                <a:latin typeface="Axiforma Book" panose="00000400000000000000" charset="-18"/>
              </a:rPr>
              <a:t>TRGOVINA</a:t>
            </a:r>
            <a:endParaRPr lang="hr-HR" sz="2800" spc="-1" dirty="0">
              <a:solidFill>
                <a:srgbClr val="000000"/>
              </a:solidFill>
              <a:latin typeface="Axiforma Book" panose="00000400000000000000" charset="-18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EC09FEE-B485-8EE5-A557-FD6D6A1FDD4A}"/>
              </a:ext>
            </a:extLst>
          </p:cNvPr>
          <p:cNvSpPr txBox="1"/>
          <p:nvPr/>
        </p:nvSpPr>
        <p:spPr>
          <a:xfrm>
            <a:off x="9154236" y="1816169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dirty="0">
                <a:latin typeface="Axiforma Black" panose="00000900000000000000" pitchFamily="2" charset="-18"/>
              </a:rPr>
              <a:t>partner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C19D659-9379-5252-F94D-30489B9FC884}"/>
              </a:ext>
            </a:extLst>
          </p:cNvPr>
          <p:cNvSpPr txBox="1"/>
          <p:nvPr/>
        </p:nvSpPr>
        <p:spPr>
          <a:xfrm>
            <a:off x="10830636" y="2165644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dirty="0">
                <a:latin typeface="Axiforma Black" panose="00000900000000000000" pitchFamily="2" charset="-18"/>
              </a:rPr>
              <a:t>poslovne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0275B71-E03B-574B-1A6B-009C722ED5FC}"/>
              </a:ext>
            </a:extLst>
          </p:cNvPr>
          <p:cNvSpPr txBox="1"/>
          <p:nvPr/>
        </p:nvSpPr>
        <p:spPr>
          <a:xfrm>
            <a:off x="12735636" y="2567289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dirty="0">
                <a:latin typeface="Axiforma Black" panose="00000900000000000000" pitchFamily="2" charset="-18"/>
              </a:rPr>
              <a:t>uspješnosti</a:t>
            </a:r>
          </a:p>
        </p:txBody>
      </p:sp>
      <p:sp>
        <p:nvSpPr>
          <p:cNvPr id="6" name="Parallelogram 5">
            <a:extLst>
              <a:ext uri="{FF2B5EF4-FFF2-40B4-BE49-F238E27FC236}">
                <a16:creationId xmlns:a16="http://schemas.microsoft.com/office/drawing/2014/main" id="{9E8B0136-38BB-5036-7F1A-DFE226C1025E}"/>
              </a:ext>
            </a:extLst>
          </p:cNvPr>
          <p:cNvSpPr/>
          <p:nvPr/>
        </p:nvSpPr>
        <p:spPr>
          <a:xfrm>
            <a:off x="2667000" y="3619500"/>
            <a:ext cx="7267926" cy="295914"/>
          </a:xfrm>
          <a:prstGeom prst="parallelogram">
            <a:avLst/>
          </a:prstGeom>
          <a:solidFill>
            <a:srgbClr val="4530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r-HR" sz="1800" dirty="0">
                <a:solidFill>
                  <a:schemeClr val="bg1"/>
                </a:solidFill>
                <a:latin typeface="Axiforma SemiBold" panose="00000700000000000000" pitchFamily="2" charset="-18"/>
              </a:rPr>
              <a:t>Fine’</a:t>
            </a:r>
            <a:r>
              <a:rPr lang="hr-HR" sz="1800" dirty="0">
                <a:solidFill>
                  <a:schemeClr val="bg1"/>
                </a:solidFill>
                <a:latin typeface="Axiforma Black" panose="00000900000000000000" pitchFamily="2" charset="-18"/>
              </a:rPr>
              <a:t>sa</a:t>
            </a:r>
            <a:r>
              <a:rPr lang="hr-HR" sz="1800" dirty="0">
                <a:solidFill>
                  <a:schemeClr val="bg1"/>
                </a:solidFill>
                <a:latin typeface="Axiforma SemiBold" panose="00000700000000000000" pitchFamily="2" charset="-18"/>
              </a:rPr>
              <a:t> Credos d.d., </a:t>
            </a:r>
            <a:r>
              <a:rPr lang="hr-HR" sz="1800" dirty="0">
                <a:solidFill>
                  <a:schemeClr val="bg1"/>
                </a:solidFill>
                <a:latin typeface="Axiforma Book" panose="00000400000000000000" pitchFamily="2" charset="-18"/>
              </a:rPr>
              <a:t>financijska kompanija</a:t>
            </a:r>
            <a:endParaRPr lang="hr-HR" dirty="0"/>
          </a:p>
        </p:txBody>
      </p:sp>
      <p:pic>
        <p:nvPicPr>
          <p:cNvPr id="9" name="Picture 8" descr="A gold logo with purple text&#10;&#10;Description automatically generated">
            <a:extLst>
              <a:ext uri="{FF2B5EF4-FFF2-40B4-BE49-F238E27FC236}">
                <a16:creationId xmlns:a16="http://schemas.microsoft.com/office/drawing/2014/main" id="{E557E20B-1DB0-18C8-4AC9-1441986197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1649794"/>
            <a:ext cx="2084490" cy="2084490"/>
          </a:xfrm>
          <a:prstGeom prst="rect">
            <a:avLst/>
          </a:prstGeom>
        </p:spPr>
      </p:pic>
      <p:sp>
        <p:nvSpPr>
          <p:cNvPr id="7" name="Freeform 7">
            <a:extLst>
              <a:ext uri="{FF2B5EF4-FFF2-40B4-BE49-F238E27FC236}">
                <a16:creationId xmlns:a16="http://schemas.microsoft.com/office/drawing/2014/main" id="{AAC49CE6-7CCD-A77A-A53C-EAA9F585A5C5}"/>
              </a:ext>
            </a:extLst>
          </p:cNvPr>
          <p:cNvSpPr/>
          <p:nvPr/>
        </p:nvSpPr>
        <p:spPr>
          <a:xfrm>
            <a:off x="10022484" y="8314707"/>
            <a:ext cx="8334920" cy="1366331"/>
          </a:xfrm>
          <a:custGeom>
            <a:avLst/>
            <a:gdLst/>
            <a:ahLst/>
            <a:cxnLst/>
            <a:rect l="l" t="t" r="r" b="b"/>
            <a:pathLst>
              <a:path w="8334920" h="1366331">
                <a:moveTo>
                  <a:pt x="0" y="0"/>
                </a:moveTo>
                <a:lnTo>
                  <a:pt x="8334920" y="0"/>
                </a:lnTo>
                <a:lnTo>
                  <a:pt x="8334920" y="1366330"/>
                </a:lnTo>
                <a:lnTo>
                  <a:pt x="0" y="13663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duotone>
                <a:prstClr val="black"/>
                <a:srgbClr val="7F3F98">
                  <a:tint val="45000"/>
                  <a:satMod val="400000"/>
                </a:srgbClr>
              </a:duotone>
            </a:blip>
            <a:stretch>
              <a:fillRect r="-35589" b="-35441"/>
            </a:stretch>
          </a:blipFill>
        </p:spPr>
        <p:txBody>
          <a:bodyPr/>
          <a:lstStyle/>
          <a:p>
            <a:endParaRPr lang="hr-HR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F2A1206-CDF2-66A9-A30F-E81822C0426C}"/>
              </a:ext>
            </a:extLst>
          </p:cNvPr>
          <p:cNvSpPr txBox="1"/>
          <p:nvPr/>
        </p:nvSpPr>
        <p:spPr>
          <a:xfrm>
            <a:off x="13315763" y="8666738"/>
            <a:ext cx="27045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hr-HR" dirty="0">
                <a:solidFill>
                  <a:schemeClr val="bg1"/>
                </a:solidFill>
                <a:latin typeface="Axiforma Book" panose="00000400000000000000" pitchFamily="2" charset="-18"/>
              </a:rPr>
              <a:t>info@finesa-credos.hr</a:t>
            </a:r>
          </a:p>
          <a:p>
            <a:pPr algn="r"/>
            <a:r>
              <a:rPr lang="hr-HR" dirty="0">
                <a:solidFill>
                  <a:schemeClr val="bg1"/>
                </a:solidFill>
                <a:latin typeface="Axiforma Book" panose="00000400000000000000" pitchFamily="2" charset="-18"/>
              </a:rPr>
              <a:t>www.finesa-credos.hr</a:t>
            </a:r>
          </a:p>
        </p:txBody>
      </p:sp>
      <p:pic>
        <p:nvPicPr>
          <p:cNvPr id="16" name="Slika 15" descr="Slika na kojoj se prikazuje scena, Maloprodaja, trgovina s namirnicama, u dvorani&#10;&#10;Sadržaj generiran uz AI možda nije točan.">
            <a:extLst>
              <a:ext uri="{FF2B5EF4-FFF2-40B4-BE49-F238E27FC236}">
                <a16:creationId xmlns:a16="http://schemas.microsoft.com/office/drawing/2014/main" id="{60014BF4-2550-D65C-32A0-25FAC26D8AC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9837" y="4662964"/>
            <a:ext cx="4201963" cy="3578130"/>
          </a:xfrm>
          <a:prstGeom prst="rect">
            <a:avLst/>
          </a:prstGeom>
        </p:spPr>
      </p:pic>
      <p:pic>
        <p:nvPicPr>
          <p:cNvPr id="20" name="Slika 19" descr="Slika na kojoj se prikazuje scena, Maloprodaja, trgovina s namirnicama, trgovina&#10;&#10;Sadržaj generiran uz AI možda nije točan.">
            <a:extLst>
              <a:ext uri="{FF2B5EF4-FFF2-40B4-BE49-F238E27FC236}">
                <a16:creationId xmlns:a16="http://schemas.microsoft.com/office/drawing/2014/main" id="{505206E9-AEB9-8CFD-2A1A-AD492DA8C09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0" y="4671850"/>
            <a:ext cx="4038600" cy="3544127"/>
          </a:xfrm>
          <a:prstGeom prst="rect">
            <a:avLst/>
          </a:prstGeom>
        </p:spPr>
      </p:pic>
      <p:pic>
        <p:nvPicPr>
          <p:cNvPr id="22" name="Slika 21" descr="Slika na kojoj se prikazuje scena, u dvorani, inventar, Maloprodaja&#10;&#10;Sadržaj generiran uz AI možda nije točan.">
            <a:extLst>
              <a:ext uri="{FF2B5EF4-FFF2-40B4-BE49-F238E27FC236}">
                <a16:creationId xmlns:a16="http://schemas.microsoft.com/office/drawing/2014/main" id="{9227CE6D-A2BC-824A-2822-6F8B6D1738C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7600" y="4662964"/>
            <a:ext cx="4506036" cy="3553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621821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27D52E-67F7-CF0C-1C44-B74B9140BC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  <a:extLst>
              <a:ext uri="{FF2B5EF4-FFF2-40B4-BE49-F238E27FC236}">
                <a16:creationId xmlns:a16="http://schemas.microsoft.com/office/drawing/2014/main" id="{EA8A96D5-2656-44CD-EB79-28558D51487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-12119" y="0"/>
            <a:ext cx="18452519" cy="10379542"/>
          </a:xfrm>
          <a:prstGeom prst="rect">
            <a:avLst/>
          </a:prstGeom>
        </p:spPr>
      </p:pic>
      <p:grpSp>
        <p:nvGrpSpPr>
          <p:cNvPr id="3" name="Group 3">
            <a:extLst>
              <a:ext uri="{FF2B5EF4-FFF2-40B4-BE49-F238E27FC236}">
                <a16:creationId xmlns:a16="http://schemas.microsoft.com/office/drawing/2014/main" id="{7D2B279E-7077-2DAF-C6B8-10EEB9604A7D}"/>
              </a:ext>
            </a:extLst>
          </p:cNvPr>
          <p:cNvGrpSpPr/>
          <p:nvPr/>
        </p:nvGrpSpPr>
        <p:grpSpPr>
          <a:xfrm>
            <a:off x="2267651" y="1539577"/>
            <a:ext cx="13752699" cy="7300388"/>
            <a:chOff x="0" y="0"/>
            <a:chExt cx="3622110" cy="1922736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4E8EB7E1-AA87-76C1-48A8-931FD8CAC695}"/>
                </a:ext>
              </a:extLst>
            </p:cNvPr>
            <p:cNvSpPr/>
            <p:nvPr/>
          </p:nvSpPr>
          <p:spPr>
            <a:xfrm>
              <a:off x="0" y="0"/>
              <a:ext cx="3622110" cy="1922736"/>
            </a:xfrm>
            <a:custGeom>
              <a:avLst/>
              <a:gdLst/>
              <a:ahLst/>
              <a:cxnLst/>
              <a:rect l="l" t="t" r="r" b="b"/>
              <a:pathLst>
                <a:path w="3622110" h="1922736">
                  <a:moveTo>
                    <a:pt x="0" y="0"/>
                  </a:moveTo>
                  <a:lnTo>
                    <a:pt x="3622110" y="0"/>
                  </a:lnTo>
                  <a:lnTo>
                    <a:pt x="3622110" y="1922736"/>
                  </a:lnTo>
                  <a:lnTo>
                    <a:pt x="0" y="1922736"/>
                  </a:lnTo>
                  <a:close/>
                </a:path>
              </a:pathLst>
            </a:custGeom>
            <a:solidFill>
              <a:srgbClr val="FFFFFF">
                <a:alpha val="88627"/>
              </a:srgbClr>
            </a:solidFill>
          </p:spPr>
          <p:txBody>
            <a:bodyPr/>
            <a:lstStyle/>
            <a:p>
              <a:r>
                <a:rPr lang="hr-HR" dirty="0"/>
                <a:t> </a:t>
              </a: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B31E635D-3719-B227-5613-95B721C13BE2}"/>
                </a:ext>
              </a:extLst>
            </p:cNvPr>
            <p:cNvSpPr txBox="1"/>
            <p:nvPr/>
          </p:nvSpPr>
          <p:spPr>
            <a:xfrm>
              <a:off x="0" y="-57150"/>
              <a:ext cx="3622110" cy="19798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3" name="TekstniOkvir 12">
            <a:extLst>
              <a:ext uri="{FF2B5EF4-FFF2-40B4-BE49-F238E27FC236}">
                <a16:creationId xmlns:a16="http://schemas.microsoft.com/office/drawing/2014/main" id="{EBD77DF7-E4CB-C524-C370-6DF3C4C9BE9B}"/>
              </a:ext>
            </a:extLst>
          </p:cNvPr>
          <p:cNvSpPr txBox="1"/>
          <p:nvPr/>
        </p:nvSpPr>
        <p:spPr>
          <a:xfrm>
            <a:off x="2716450" y="3924300"/>
            <a:ext cx="12752149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1400" spc="-1" dirty="0">
                <a:solidFill>
                  <a:schemeClr val="dk1"/>
                </a:solidFill>
                <a:latin typeface="Abadi" panose="020B0604020104020204" pitchFamily="34" charset="-18"/>
              </a:rPr>
              <a:t> </a:t>
            </a:r>
            <a:endParaRPr lang="hr-HR" sz="1400" spc="-1" dirty="0">
              <a:solidFill>
                <a:srgbClr val="000000"/>
              </a:solidFill>
              <a:latin typeface="Abadi" panose="020B0604020104020204" pitchFamily="34" charset="-18"/>
            </a:endParaRPr>
          </a:p>
          <a:p>
            <a:r>
              <a:rPr lang="hr-HR" sz="2800" spc="-1" dirty="0">
                <a:solidFill>
                  <a:srgbClr val="000000"/>
                </a:solidFill>
                <a:latin typeface="Abadi" panose="020B0604020104020204" pitchFamily="34" charset="-18"/>
              </a:rPr>
              <a:t>U ŠTO </a:t>
            </a:r>
            <a:r>
              <a:rPr lang="hr-HR" sz="2800" spc="-1" dirty="0" err="1">
                <a:solidFill>
                  <a:srgbClr val="000000"/>
                </a:solidFill>
                <a:latin typeface="Abadi" panose="020B0604020104020204" pitchFamily="34" charset="-18"/>
              </a:rPr>
              <a:t>Fine’sa</a:t>
            </a:r>
            <a:r>
              <a:rPr lang="hr-HR" sz="2800" spc="-1" dirty="0">
                <a:solidFill>
                  <a:srgbClr val="000000"/>
                </a:solidFill>
                <a:latin typeface="Abadi" panose="020B0604020104020204" pitchFamily="34" charset="-18"/>
              </a:rPr>
              <a:t> </a:t>
            </a:r>
            <a:r>
              <a:rPr lang="hr-HR" sz="2800" spc="-1" dirty="0" err="1">
                <a:solidFill>
                  <a:srgbClr val="000000"/>
                </a:solidFill>
                <a:latin typeface="Abadi" panose="020B0604020104020204" pitchFamily="34" charset="-18"/>
              </a:rPr>
              <a:t>Credos</a:t>
            </a:r>
            <a:r>
              <a:rPr lang="hr-HR" sz="2800" spc="-1" dirty="0">
                <a:solidFill>
                  <a:srgbClr val="000000"/>
                </a:solidFill>
                <a:latin typeface="Abadi" panose="020B0604020104020204" pitchFamily="34" charset="-18"/>
              </a:rPr>
              <a:t> d.d., financijska kompanija ULAŽE?</a:t>
            </a:r>
          </a:p>
          <a:p>
            <a:endParaRPr lang="hr-HR" sz="2800" spc="-1" dirty="0">
              <a:solidFill>
                <a:srgbClr val="000000"/>
              </a:solidFill>
              <a:latin typeface="Abadi" panose="020B0604020104020204" pitchFamily="34" charset="-18"/>
            </a:endParaRPr>
          </a:p>
          <a:p>
            <a:r>
              <a:rPr lang="hr-HR" sz="2800" spc="-1" dirty="0">
                <a:solidFill>
                  <a:srgbClr val="000000"/>
                </a:solidFill>
                <a:latin typeface="Abadi" panose="020B0604020104020204" pitchFamily="34" charset="-18"/>
              </a:rPr>
              <a:t>3. VLASTITI PROJEKTI STAMBENIH NEKRETNINA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FFEA9E2-CF2A-FE87-457A-6F1E3FA18392}"/>
              </a:ext>
            </a:extLst>
          </p:cNvPr>
          <p:cNvSpPr txBox="1"/>
          <p:nvPr/>
        </p:nvSpPr>
        <p:spPr>
          <a:xfrm>
            <a:off x="9154236" y="1816169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dirty="0">
                <a:latin typeface="Axiforma Black" panose="00000900000000000000" pitchFamily="2" charset="-18"/>
              </a:rPr>
              <a:t>partner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0F3A380-C923-171B-FCDD-FE0C0ED82245}"/>
              </a:ext>
            </a:extLst>
          </p:cNvPr>
          <p:cNvSpPr txBox="1"/>
          <p:nvPr/>
        </p:nvSpPr>
        <p:spPr>
          <a:xfrm>
            <a:off x="10830636" y="2165644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dirty="0">
                <a:latin typeface="Axiforma Black" panose="00000900000000000000" pitchFamily="2" charset="-18"/>
              </a:rPr>
              <a:t>poslovne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9991AFA-1BEC-AD33-B5C9-BC6E27951D19}"/>
              </a:ext>
            </a:extLst>
          </p:cNvPr>
          <p:cNvSpPr txBox="1"/>
          <p:nvPr/>
        </p:nvSpPr>
        <p:spPr>
          <a:xfrm>
            <a:off x="12735636" y="2567289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dirty="0">
                <a:latin typeface="Axiforma Black" panose="00000900000000000000" pitchFamily="2" charset="-18"/>
              </a:rPr>
              <a:t>uspješnosti</a:t>
            </a:r>
          </a:p>
        </p:txBody>
      </p:sp>
      <p:sp>
        <p:nvSpPr>
          <p:cNvPr id="6" name="Parallelogram 5">
            <a:extLst>
              <a:ext uri="{FF2B5EF4-FFF2-40B4-BE49-F238E27FC236}">
                <a16:creationId xmlns:a16="http://schemas.microsoft.com/office/drawing/2014/main" id="{FB6D03A2-099D-D5B8-95D2-858A32D5CD64}"/>
              </a:ext>
            </a:extLst>
          </p:cNvPr>
          <p:cNvSpPr/>
          <p:nvPr/>
        </p:nvSpPr>
        <p:spPr>
          <a:xfrm>
            <a:off x="2667000" y="3619500"/>
            <a:ext cx="7267926" cy="295914"/>
          </a:xfrm>
          <a:prstGeom prst="parallelogram">
            <a:avLst/>
          </a:prstGeom>
          <a:solidFill>
            <a:srgbClr val="4530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r-HR" sz="1800" dirty="0">
                <a:solidFill>
                  <a:schemeClr val="bg1"/>
                </a:solidFill>
                <a:latin typeface="Axiforma SemiBold" panose="00000700000000000000" pitchFamily="2" charset="-18"/>
              </a:rPr>
              <a:t>Fine’</a:t>
            </a:r>
            <a:r>
              <a:rPr lang="hr-HR" sz="1800" dirty="0">
                <a:solidFill>
                  <a:schemeClr val="bg1"/>
                </a:solidFill>
                <a:latin typeface="Axiforma Black" panose="00000900000000000000" pitchFamily="2" charset="-18"/>
              </a:rPr>
              <a:t>sa</a:t>
            </a:r>
            <a:r>
              <a:rPr lang="hr-HR" sz="1800" dirty="0">
                <a:solidFill>
                  <a:schemeClr val="bg1"/>
                </a:solidFill>
                <a:latin typeface="Axiforma SemiBold" panose="00000700000000000000" pitchFamily="2" charset="-18"/>
              </a:rPr>
              <a:t> Credos d.d., </a:t>
            </a:r>
            <a:r>
              <a:rPr lang="hr-HR" sz="1800" dirty="0">
                <a:solidFill>
                  <a:schemeClr val="bg1"/>
                </a:solidFill>
                <a:latin typeface="Axiforma Book" panose="00000400000000000000" pitchFamily="2" charset="-18"/>
              </a:rPr>
              <a:t>financijska kompanija</a:t>
            </a:r>
            <a:endParaRPr lang="hr-HR" dirty="0"/>
          </a:p>
        </p:txBody>
      </p:sp>
      <p:pic>
        <p:nvPicPr>
          <p:cNvPr id="9" name="Picture 8" descr="A gold logo with purple text&#10;&#10;Description automatically generated">
            <a:extLst>
              <a:ext uri="{FF2B5EF4-FFF2-40B4-BE49-F238E27FC236}">
                <a16:creationId xmlns:a16="http://schemas.microsoft.com/office/drawing/2014/main" id="{3256A5B6-B2D2-E404-3C94-4586CB4C7F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1649794"/>
            <a:ext cx="2084490" cy="2084490"/>
          </a:xfrm>
          <a:prstGeom prst="rect">
            <a:avLst/>
          </a:prstGeom>
        </p:spPr>
      </p:pic>
      <p:sp>
        <p:nvSpPr>
          <p:cNvPr id="7" name="Freeform 7">
            <a:extLst>
              <a:ext uri="{FF2B5EF4-FFF2-40B4-BE49-F238E27FC236}">
                <a16:creationId xmlns:a16="http://schemas.microsoft.com/office/drawing/2014/main" id="{6CAD7B53-7B2B-3550-01C0-1C1A6D7F6717}"/>
              </a:ext>
            </a:extLst>
          </p:cNvPr>
          <p:cNvSpPr/>
          <p:nvPr/>
        </p:nvSpPr>
        <p:spPr>
          <a:xfrm>
            <a:off x="10022484" y="8314707"/>
            <a:ext cx="8334920" cy="1366331"/>
          </a:xfrm>
          <a:custGeom>
            <a:avLst/>
            <a:gdLst/>
            <a:ahLst/>
            <a:cxnLst/>
            <a:rect l="l" t="t" r="r" b="b"/>
            <a:pathLst>
              <a:path w="8334920" h="1366331">
                <a:moveTo>
                  <a:pt x="0" y="0"/>
                </a:moveTo>
                <a:lnTo>
                  <a:pt x="8334920" y="0"/>
                </a:lnTo>
                <a:lnTo>
                  <a:pt x="8334920" y="1366330"/>
                </a:lnTo>
                <a:lnTo>
                  <a:pt x="0" y="13663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duotone>
                <a:prstClr val="black"/>
                <a:srgbClr val="7F3F98">
                  <a:tint val="45000"/>
                  <a:satMod val="400000"/>
                </a:srgbClr>
              </a:duotone>
            </a:blip>
            <a:stretch>
              <a:fillRect r="-35589" b="-35441"/>
            </a:stretch>
          </a:blipFill>
        </p:spPr>
        <p:txBody>
          <a:bodyPr/>
          <a:lstStyle/>
          <a:p>
            <a:endParaRPr lang="hr-HR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A25372B-31D0-02A5-32A4-0CB2F58CAE38}"/>
              </a:ext>
            </a:extLst>
          </p:cNvPr>
          <p:cNvSpPr txBox="1"/>
          <p:nvPr/>
        </p:nvSpPr>
        <p:spPr>
          <a:xfrm>
            <a:off x="13315763" y="8666738"/>
            <a:ext cx="27045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hr-HR" dirty="0">
                <a:solidFill>
                  <a:schemeClr val="bg1"/>
                </a:solidFill>
                <a:latin typeface="Axiforma Book" panose="00000400000000000000" pitchFamily="2" charset="-18"/>
              </a:rPr>
              <a:t>info@finesa-credos.hr</a:t>
            </a:r>
          </a:p>
          <a:p>
            <a:pPr algn="r"/>
            <a:r>
              <a:rPr lang="hr-HR" dirty="0">
                <a:solidFill>
                  <a:schemeClr val="bg1"/>
                </a:solidFill>
                <a:latin typeface="Axiforma Book" panose="00000400000000000000" pitchFamily="2" charset="-18"/>
              </a:rPr>
              <a:t>www.finesa-credos.hr</a:t>
            </a:r>
          </a:p>
        </p:txBody>
      </p:sp>
      <p:sp>
        <p:nvSpPr>
          <p:cNvPr id="14" name="AutoShape 2">
            <a:extLst>
              <a:ext uri="{FF2B5EF4-FFF2-40B4-BE49-F238E27FC236}">
                <a16:creationId xmlns:a16="http://schemas.microsoft.com/office/drawing/2014/main" id="{0BD82F3D-AD02-B69E-54DD-A265A0EDE26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991600" y="49911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234893216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9FDC16-1886-E3B6-50CC-1810B51AD6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  <a:extLst>
              <a:ext uri="{FF2B5EF4-FFF2-40B4-BE49-F238E27FC236}">
                <a16:creationId xmlns:a16="http://schemas.microsoft.com/office/drawing/2014/main" id="{88B1FA39-C7A5-8701-DBA4-ACD8EC06DE4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-12119" y="0"/>
            <a:ext cx="18452519" cy="10379542"/>
          </a:xfrm>
          <a:prstGeom prst="rect">
            <a:avLst/>
          </a:prstGeom>
        </p:spPr>
      </p:pic>
      <p:grpSp>
        <p:nvGrpSpPr>
          <p:cNvPr id="3" name="Group 3">
            <a:extLst>
              <a:ext uri="{FF2B5EF4-FFF2-40B4-BE49-F238E27FC236}">
                <a16:creationId xmlns:a16="http://schemas.microsoft.com/office/drawing/2014/main" id="{27EFA42B-4447-F205-3D5D-C3C8FAF0AEAC}"/>
              </a:ext>
            </a:extLst>
          </p:cNvPr>
          <p:cNvGrpSpPr/>
          <p:nvPr/>
        </p:nvGrpSpPr>
        <p:grpSpPr>
          <a:xfrm>
            <a:off x="2267651" y="1539577"/>
            <a:ext cx="13752699" cy="7300388"/>
            <a:chOff x="0" y="0"/>
            <a:chExt cx="3622110" cy="1922736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7E09E9DF-F7C3-289E-8EE2-BBB3E98B4AE2}"/>
                </a:ext>
              </a:extLst>
            </p:cNvPr>
            <p:cNvSpPr/>
            <p:nvPr/>
          </p:nvSpPr>
          <p:spPr>
            <a:xfrm>
              <a:off x="0" y="0"/>
              <a:ext cx="3622110" cy="1922736"/>
            </a:xfrm>
            <a:custGeom>
              <a:avLst/>
              <a:gdLst/>
              <a:ahLst/>
              <a:cxnLst/>
              <a:rect l="l" t="t" r="r" b="b"/>
              <a:pathLst>
                <a:path w="3622110" h="1922736">
                  <a:moveTo>
                    <a:pt x="0" y="0"/>
                  </a:moveTo>
                  <a:lnTo>
                    <a:pt x="3622110" y="0"/>
                  </a:lnTo>
                  <a:lnTo>
                    <a:pt x="3622110" y="1922736"/>
                  </a:lnTo>
                  <a:lnTo>
                    <a:pt x="0" y="1922736"/>
                  </a:lnTo>
                  <a:close/>
                </a:path>
              </a:pathLst>
            </a:custGeom>
            <a:solidFill>
              <a:srgbClr val="FFFFFF">
                <a:alpha val="88627"/>
              </a:srgbClr>
            </a:solidFill>
          </p:spPr>
          <p:txBody>
            <a:bodyPr/>
            <a:lstStyle/>
            <a:p>
              <a:r>
                <a:rPr lang="hr-HR" dirty="0"/>
                <a:t> </a:t>
              </a:r>
            </a:p>
            <a:p>
              <a:endParaRPr lang="hr-HR" dirty="0"/>
            </a:p>
            <a:p>
              <a:endParaRPr lang="hr-HR" dirty="0"/>
            </a:p>
            <a:p>
              <a:endParaRPr lang="hr-HR" dirty="0"/>
            </a:p>
            <a:p>
              <a:endParaRPr lang="hr-HR" dirty="0"/>
            </a:p>
            <a:p>
              <a:endParaRPr lang="hr-HR" dirty="0"/>
            </a:p>
            <a:p>
              <a:endParaRPr lang="hr-HR" dirty="0"/>
            </a:p>
            <a:p>
              <a:endParaRPr lang="hr-HR" dirty="0"/>
            </a:p>
            <a:p>
              <a:endParaRPr lang="hr-HR" dirty="0"/>
            </a:p>
            <a:p>
              <a:endParaRPr lang="hr-HR" dirty="0"/>
            </a:p>
            <a:p>
              <a:r>
                <a:rPr lang="hr-HR" dirty="0"/>
                <a:t>	</a:t>
              </a:r>
              <a:r>
                <a:rPr lang="hr-HR" sz="2800" dirty="0">
                  <a:latin typeface="Axiforma Book" panose="00000400000000000000" charset="-18"/>
                </a:rPr>
                <a:t>PROJEKT BRAČ</a:t>
              </a:r>
            </a:p>
            <a:p>
              <a:endParaRPr lang="hr-HR" dirty="0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5373457B-8A56-FC1D-2B2A-608393F005D0}"/>
                </a:ext>
              </a:extLst>
            </p:cNvPr>
            <p:cNvSpPr txBox="1"/>
            <p:nvPr/>
          </p:nvSpPr>
          <p:spPr>
            <a:xfrm>
              <a:off x="0" y="-57150"/>
              <a:ext cx="3622110" cy="19798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6ACB75CE-8701-5611-2CDF-70BD1DFD674F}"/>
              </a:ext>
            </a:extLst>
          </p:cNvPr>
          <p:cNvSpPr txBox="1"/>
          <p:nvPr/>
        </p:nvSpPr>
        <p:spPr>
          <a:xfrm>
            <a:off x="9154236" y="1816169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dirty="0">
                <a:latin typeface="Axiforma Black" panose="00000900000000000000" pitchFamily="2" charset="-18"/>
              </a:rPr>
              <a:t>partner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DB0338C-E7E2-B270-A526-BB6A7AF9965E}"/>
              </a:ext>
            </a:extLst>
          </p:cNvPr>
          <p:cNvSpPr txBox="1"/>
          <p:nvPr/>
        </p:nvSpPr>
        <p:spPr>
          <a:xfrm>
            <a:off x="10830636" y="2165644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dirty="0">
                <a:latin typeface="Axiforma Black" panose="00000900000000000000" pitchFamily="2" charset="-18"/>
              </a:rPr>
              <a:t>poslovne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A440C19-4F55-C48A-1478-5C6B06412BC2}"/>
              </a:ext>
            </a:extLst>
          </p:cNvPr>
          <p:cNvSpPr txBox="1"/>
          <p:nvPr/>
        </p:nvSpPr>
        <p:spPr>
          <a:xfrm>
            <a:off x="12735636" y="2567289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dirty="0">
                <a:latin typeface="Axiforma Black" panose="00000900000000000000" pitchFamily="2" charset="-18"/>
              </a:rPr>
              <a:t>uspješnosti</a:t>
            </a:r>
          </a:p>
        </p:txBody>
      </p:sp>
      <p:sp>
        <p:nvSpPr>
          <p:cNvPr id="6" name="Parallelogram 5">
            <a:extLst>
              <a:ext uri="{FF2B5EF4-FFF2-40B4-BE49-F238E27FC236}">
                <a16:creationId xmlns:a16="http://schemas.microsoft.com/office/drawing/2014/main" id="{B977E08D-BB7A-DA7B-AD0D-4F3FBBE56D7E}"/>
              </a:ext>
            </a:extLst>
          </p:cNvPr>
          <p:cNvSpPr/>
          <p:nvPr/>
        </p:nvSpPr>
        <p:spPr>
          <a:xfrm>
            <a:off x="2667000" y="3619500"/>
            <a:ext cx="7267926" cy="295914"/>
          </a:xfrm>
          <a:prstGeom prst="parallelogram">
            <a:avLst/>
          </a:prstGeom>
          <a:solidFill>
            <a:srgbClr val="4530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r-HR" sz="1800" dirty="0">
                <a:solidFill>
                  <a:schemeClr val="bg1"/>
                </a:solidFill>
                <a:latin typeface="Axiforma SemiBold" panose="00000700000000000000" pitchFamily="2" charset="-18"/>
              </a:rPr>
              <a:t>Fine’</a:t>
            </a:r>
            <a:r>
              <a:rPr lang="hr-HR" sz="1800" dirty="0">
                <a:solidFill>
                  <a:schemeClr val="bg1"/>
                </a:solidFill>
                <a:latin typeface="Axiforma Black" panose="00000900000000000000" pitchFamily="2" charset="-18"/>
              </a:rPr>
              <a:t>sa</a:t>
            </a:r>
            <a:r>
              <a:rPr lang="hr-HR" sz="1800" dirty="0">
                <a:solidFill>
                  <a:schemeClr val="bg1"/>
                </a:solidFill>
                <a:latin typeface="Axiforma SemiBold" panose="00000700000000000000" pitchFamily="2" charset="-18"/>
              </a:rPr>
              <a:t> Credos d.d., </a:t>
            </a:r>
            <a:r>
              <a:rPr lang="hr-HR" sz="1800" dirty="0">
                <a:solidFill>
                  <a:schemeClr val="bg1"/>
                </a:solidFill>
                <a:latin typeface="Axiforma Book" panose="00000400000000000000" pitchFamily="2" charset="-18"/>
              </a:rPr>
              <a:t>financijska kompanija</a:t>
            </a:r>
            <a:endParaRPr lang="hr-HR" dirty="0"/>
          </a:p>
        </p:txBody>
      </p:sp>
      <p:pic>
        <p:nvPicPr>
          <p:cNvPr id="9" name="Picture 8" descr="A gold logo with purple text&#10;&#10;Description automatically generated">
            <a:extLst>
              <a:ext uri="{FF2B5EF4-FFF2-40B4-BE49-F238E27FC236}">
                <a16:creationId xmlns:a16="http://schemas.microsoft.com/office/drawing/2014/main" id="{FCE67F8F-E215-3935-DA97-6B7AF736A1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1649794"/>
            <a:ext cx="2084490" cy="2084490"/>
          </a:xfrm>
          <a:prstGeom prst="rect">
            <a:avLst/>
          </a:prstGeom>
        </p:spPr>
      </p:pic>
      <p:sp>
        <p:nvSpPr>
          <p:cNvPr id="7" name="Freeform 7">
            <a:extLst>
              <a:ext uri="{FF2B5EF4-FFF2-40B4-BE49-F238E27FC236}">
                <a16:creationId xmlns:a16="http://schemas.microsoft.com/office/drawing/2014/main" id="{651AE2F1-76E1-1E87-3F19-7705ABFF284A}"/>
              </a:ext>
            </a:extLst>
          </p:cNvPr>
          <p:cNvSpPr/>
          <p:nvPr/>
        </p:nvSpPr>
        <p:spPr>
          <a:xfrm>
            <a:off x="10022484" y="8314707"/>
            <a:ext cx="8334920" cy="1366331"/>
          </a:xfrm>
          <a:custGeom>
            <a:avLst/>
            <a:gdLst/>
            <a:ahLst/>
            <a:cxnLst/>
            <a:rect l="l" t="t" r="r" b="b"/>
            <a:pathLst>
              <a:path w="8334920" h="1366331">
                <a:moveTo>
                  <a:pt x="0" y="0"/>
                </a:moveTo>
                <a:lnTo>
                  <a:pt x="8334920" y="0"/>
                </a:lnTo>
                <a:lnTo>
                  <a:pt x="8334920" y="1366330"/>
                </a:lnTo>
                <a:lnTo>
                  <a:pt x="0" y="13663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duotone>
                <a:prstClr val="black"/>
                <a:srgbClr val="7F3F98">
                  <a:tint val="45000"/>
                  <a:satMod val="400000"/>
                </a:srgbClr>
              </a:duotone>
            </a:blip>
            <a:stretch>
              <a:fillRect r="-35589" b="-35441"/>
            </a:stretch>
          </a:blipFill>
        </p:spPr>
        <p:txBody>
          <a:bodyPr/>
          <a:lstStyle/>
          <a:p>
            <a:endParaRPr lang="hr-HR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EAF9661-4D93-0347-497D-1185B05B8EFD}"/>
              </a:ext>
            </a:extLst>
          </p:cNvPr>
          <p:cNvSpPr txBox="1"/>
          <p:nvPr/>
        </p:nvSpPr>
        <p:spPr>
          <a:xfrm>
            <a:off x="13315763" y="8666738"/>
            <a:ext cx="27045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hr-HR" dirty="0">
                <a:solidFill>
                  <a:schemeClr val="bg1"/>
                </a:solidFill>
                <a:latin typeface="Axiforma Book" panose="00000400000000000000" pitchFamily="2" charset="-18"/>
              </a:rPr>
              <a:t>info@finesa-credos.hr</a:t>
            </a:r>
          </a:p>
          <a:p>
            <a:pPr algn="r"/>
            <a:r>
              <a:rPr lang="hr-HR" dirty="0">
                <a:solidFill>
                  <a:schemeClr val="bg1"/>
                </a:solidFill>
                <a:latin typeface="Axiforma Book" panose="00000400000000000000" pitchFamily="2" charset="-18"/>
              </a:rPr>
              <a:t>www.finesa-credos.hr</a:t>
            </a:r>
          </a:p>
        </p:txBody>
      </p:sp>
      <p:sp>
        <p:nvSpPr>
          <p:cNvPr id="14" name="AutoShape 2">
            <a:extLst>
              <a:ext uri="{FF2B5EF4-FFF2-40B4-BE49-F238E27FC236}">
                <a16:creationId xmlns:a16="http://schemas.microsoft.com/office/drawing/2014/main" id="{B13C9D01-9849-5A18-890C-C13CE43AC0F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991600" y="49911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r-HR"/>
          </a:p>
        </p:txBody>
      </p:sp>
      <p:pic>
        <p:nvPicPr>
          <p:cNvPr id="16" name="Slika 15">
            <a:extLst>
              <a:ext uri="{FF2B5EF4-FFF2-40B4-BE49-F238E27FC236}">
                <a16:creationId xmlns:a16="http://schemas.microsoft.com/office/drawing/2014/main" id="{37CA372E-E918-2206-C335-AC647D488B5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99090" y="4781682"/>
            <a:ext cx="8620835" cy="3339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157039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44A903-0802-37CB-19E5-FBF37CA28A0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  <a:extLst>
              <a:ext uri="{FF2B5EF4-FFF2-40B4-BE49-F238E27FC236}">
                <a16:creationId xmlns:a16="http://schemas.microsoft.com/office/drawing/2014/main" id="{3329452B-9F9D-ED42-DD89-9FFB5B447E1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-12119" y="0"/>
            <a:ext cx="18452519" cy="10379542"/>
          </a:xfrm>
          <a:prstGeom prst="rect">
            <a:avLst/>
          </a:prstGeom>
        </p:spPr>
      </p:pic>
      <p:grpSp>
        <p:nvGrpSpPr>
          <p:cNvPr id="3" name="Group 3">
            <a:extLst>
              <a:ext uri="{FF2B5EF4-FFF2-40B4-BE49-F238E27FC236}">
                <a16:creationId xmlns:a16="http://schemas.microsoft.com/office/drawing/2014/main" id="{5A13E21F-905B-DB24-979E-7041A5E68AEC}"/>
              </a:ext>
            </a:extLst>
          </p:cNvPr>
          <p:cNvGrpSpPr/>
          <p:nvPr/>
        </p:nvGrpSpPr>
        <p:grpSpPr>
          <a:xfrm>
            <a:off x="2267651" y="1539577"/>
            <a:ext cx="13752699" cy="7300388"/>
            <a:chOff x="0" y="0"/>
            <a:chExt cx="3622110" cy="1922736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02D59A65-6675-946E-F5F1-EE30AD7F2CF8}"/>
                </a:ext>
              </a:extLst>
            </p:cNvPr>
            <p:cNvSpPr/>
            <p:nvPr/>
          </p:nvSpPr>
          <p:spPr>
            <a:xfrm>
              <a:off x="0" y="0"/>
              <a:ext cx="3622110" cy="1922736"/>
            </a:xfrm>
            <a:custGeom>
              <a:avLst/>
              <a:gdLst/>
              <a:ahLst/>
              <a:cxnLst/>
              <a:rect l="l" t="t" r="r" b="b"/>
              <a:pathLst>
                <a:path w="3622110" h="1922736">
                  <a:moveTo>
                    <a:pt x="0" y="0"/>
                  </a:moveTo>
                  <a:lnTo>
                    <a:pt x="3622110" y="0"/>
                  </a:lnTo>
                  <a:lnTo>
                    <a:pt x="3622110" y="1922736"/>
                  </a:lnTo>
                  <a:lnTo>
                    <a:pt x="0" y="1922736"/>
                  </a:lnTo>
                  <a:close/>
                </a:path>
              </a:pathLst>
            </a:custGeom>
            <a:solidFill>
              <a:srgbClr val="FFFFFF">
                <a:alpha val="88627"/>
              </a:srgbClr>
            </a:solidFill>
          </p:spPr>
          <p:txBody>
            <a:bodyPr/>
            <a:lstStyle/>
            <a:p>
              <a:r>
                <a:rPr lang="hr-HR" dirty="0"/>
                <a:t> </a:t>
              </a: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5C321298-D595-63FF-67E2-B1B557E34F89}"/>
                </a:ext>
              </a:extLst>
            </p:cNvPr>
            <p:cNvSpPr txBox="1"/>
            <p:nvPr/>
          </p:nvSpPr>
          <p:spPr>
            <a:xfrm>
              <a:off x="0" y="-57150"/>
              <a:ext cx="3622110" cy="19798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3" name="TekstniOkvir 12">
            <a:extLst>
              <a:ext uri="{FF2B5EF4-FFF2-40B4-BE49-F238E27FC236}">
                <a16:creationId xmlns:a16="http://schemas.microsoft.com/office/drawing/2014/main" id="{61C8AE97-7E37-FA43-99FE-61AEBAE3DFBF}"/>
              </a:ext>
            </a:extLst>
          </p:cNvPr>
          <p:cNvSpPr txBox="1"/>
          <p:nvPr/>
        </p:nvSpPr>
        <p:spPr>
          <a:xfrm>
            <a:off x="2716450" y="4076700"/>
            <a:ext cx="12752149" cy="62478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800" b="1" i="1" spc="-1" dirty="0">
                <a:solidFill>
                  <a:schemeClr val="dk1"/>
                </a:solidFill>
                <a:latin typeface="Axiforma Book" panose="00000400000000000000" charset="-18"/>
              </a:rPr>
              <a:t>ULAGATI…</a:t>
            </a:r>
            <a:endParaRPr lang="hr-HR" sz="2800" b="1" i="1" spc="-1" dirty="0">
              <a:solidFill>
                <a:srgbClr val="000000"/>
              </a:solidFill>
              <a:latin typeface="Axiforma Book" panose="00000400000000000000" charset="-18"/>
            </a:endParaRPr>
          </a:p>
          <a:p>
            <a:endParaRPr lang="hr-HR" spc="-1" dirty="0">
              <a:solidFill>
                <a:srgbClr val="000000"/>
              </a:solidFill>
              <a:latin typeface="Abadi" panose="020B0604020104020204" pitchFamily="34" charset="-18"/>
            </a:endParaRPr>
          </a:p>
          <a:p>
            <a:r>
              <a:rPr lang="hr-HR" sz="2400" spc="-1" dirty="0">
                <a:solidFill>
                  <a:schemeClr val="dk1"/>
                </a:solidFill>
                <a:latin typeface="Abadi" panose="020B0604020104020204" pitchFamily="34" charset="-18"/>
              </a:rPr>
              <a:t>U ŠTO?</a:t>
            </a:r>
            <a:endParaRPr lang="hr-HR" sz="2400" spc="-1" dirty="0">
              <a:solidFill>
                <a:srgbClr val="000000"/>
              </a:solidFill>
              <a:latin typeface="Abadi" panose="020B0604020104020204" pitchFamily="34" charset="-18"/>
            </a:endParaRPr>
          </a:p>
          <a:p>
            <a:r>
              <a:rPr lang="hr-HR" sz="2400" spc="-1" dirty="0">
                <a:solidFill>
                  <a:schemeClr val="dk1"/>
                </a:solidFill>
                <a:latin typeface="Abadi" panose="020B0604020104020204" pitchFamily="34" charset="-18"/>
              </a:rPr>
              <a:t>- Dionice, obveznice, nekretnine, investicijske fondove, </a:t>
            </a:r>
            <a:r>
              <a:rPr lang="hr-HR" sz="2400" spc="-1" dirty="0" err="1">
                <a:solidFill>
                  <a:schemeClr val="dk1"/>
                </a:solidFill>
                <a:latin typeface="Abadi" panose="020B0604020104020204" pitchFamily="34" charset="-18"/>
              </a:rPr>
              <a:t>kriptovalute</a:t>
            </a:r>
            <a:r>
              <a:rPr lang="hr-HR" sz="2400" spc="-1" dirty="0">
                <a:solidFill>
                  <a:schemeClr val="dk1"/>
                </a:solidFill>
                <a:latin typeface="Abadi" panose="020B0604020104020204" pitchFamily="34" charset="-18"/>
              </a:rPr>
              <a:t>, zlato...</a:t>
            </a:r>
            <a:endParaRPr lang="hr-HR" sz="2400" spc="-1" dirty="0">
              <a:solidFill>
                <a:srgbClr val="000000"/>
              </a:solidFill>
              <a:latin typeface="Abadi" panose="020B0604020104020204" pitchFamily="34" charset="-18"/>
            </a:endParaRPr>
          </a:p>
          <a:p>
            <a:endParaRPr lang="hr-HR" sz="2400" spc="-1" dirty="0">
              <a:solidFill>
                <a:schemeClr val="dk1"/>
              </a:solidFill>
              <a:latin typeface="Abadi" panose="020B0604020104020204" pitchFamily="34" charset="-18"/>
            </a:endParaRPr>
          </a:p>
          <a:p>
            <a:r>
              <a:rPr lang="hr-HR" sz="2400" spc="-1" dirty="0">
                <a:solidFill>
                  <a:schemeClr val="dk1"/>
                </a:solidFill>
                <a:latin typeface="Abadi" panose="020B0604020104020204" pitchFamily="34" charset="-18"/>
              </a:rPr>
              <a:t>CILJ?</a:t>
            </a:r>
            <a:endParaRPr lang="hr-HR" sz="2400" spc="-1" dirty="0">
              <a:solidFill>
                <a:srgbClr val="000000"/>
              </a:solidFill>
              <a:latin typeface="Abadi" panose="020B0604020104020204" pitchFamily="34" charset="-18"/>
            </a:endParaRPr>
          </a:p>
          <a:p>
            <a:r>
              <a:rPr lang="hr-HR" sz="2400" spc="-1" dirty="0">
                <a:solidFill>
                  <a:schemeClr val="dk1"/>
                </a:solidFill>
                <a:latin typeface="Abadi" panose="020B0604020104020204" pitchFamily="34" charset="-18"/>
              </a:rPr>
              <a:t>- Pronaći balans između rizika i povrata ulaganja</a:t>
            </a:r>
            <a:endParaRPr lang="hr-HR" sz="2400" spc="-1" dirty="0">
              <a:solidFill>
                <a:srgbClr val="000000"/>
              </a:solidFill>
              <a:latin typeface="Abadi" panose="020B0604020104020204" pitchFamily="34" charset="-18"/>
            </a:endParaRPr>
          </a:p>
          <a:p>
            <a:endParaRPr lang="hr-HR" sz="2400" spc="-1" dirty="0">
              <a:solidFill>
                <a:schemeClr val="dk1"/>
              </a:solidFill>
              <a:latin typeface="Abadi" panose="020B0604020104020204" pitchFamily="34" charset="-18"/>
            </a:endParaRPr>
          </a:p>
          <a:p>
            <a:r>
              <a:rPr lang="hr-HR" sz="2400" spc="-1" dirty="0">
                <a:solidFill>
                  <a:schemeClr val="dk1"/>
                </a:solidFill>
                <a:latin typeface="Abadi" panose="020B0604020104020204" pitchFamily="34" charset="-18"/>
              </a:rPr>
              <a:t>ZAKLJUČAK</a:t>
            </a:r>
            <a:endParaRPr lang="hr-HR" sz="2400" spc="-1" dirty="0">
              <a:solidFill>
                <a:srgbClr val="000000"/>
              </a:solidFill>
              <a:latin typeface="Abadi" panose="020B0604020104020204" pitchFamily="34" charset="-18"/>
            </a:endParaRPr>
          </a:p>
          <a:p>
            <a:r>
              <a:rPr lang="hr-HR" sz="2400" spc="-1" dirty="0">
                <a:solidFill>
                  <a:schemeClr val="dk1"/>
                </a:solidFill>
                <a:latin typeface="Abadi" panose="020B0604020104020204" pitchFamily="34" charset="-18"/>
              </a:rPr>
              <a:t>- Ulaganje je složen proces koji zahtijeva pažljivo razmatranje rizika i povrata;</a:t>
            </a:r>
            <a:endParaRPr lang="hr-HR" sz="2400" spc="-1" dirty="0">
              <a:solidFill>
                <a:srgbClr val="000000"/>
              </a:solidFill>
              <a:latin typeface="Abadi" panose="020B0604020104020204" pitchFamily="34" charset="-18"/>
            </a:endParaRPr>
          </a:p>
          <a:p>
            <a:r>
              <a:rPr lang="hr-HR" sz="2400" spc="-1" dirty="0">
                <a:solidFill>
                  <a:schemeClr val="dk1"/>
                </a:solidFill>
                <a:latin typeface="Abadi" panose="020B0604020104020204" pitchFamily="34" charset="-18"/>
              </a:rPr>
              <a:t>- Investitor treba biti svjestan različitih vrsta ulaganja i njihovih karakteristika, kao i vlastitog profila rizika</a:t>
            </a:r>
            <a:endParaRPr lang="hr-HR" sz="2400" spc="-1" dirty="0">
              <a:solidFill>
                <a:srgbClr val="000000"/>
              </a:solidFill>
              <a:latin typeface="Abadi" panose="020B0604020104020204" pitchFamily="34" charset="-18"/>
            </a:endParaRPr>
          </a:p>
          <a:p>
            <a:endParaRPr lang="hr-HR" sz="2400" spc="-1" dirty="0">
              <a:solidFill>
                <a:srgbClr val="000000"/>
              </a:solidFill>
              <a:latin typeface="Abadi" panose="020B0604020104020204" pitchFamily="34" charset="-18"/>
            </a:endParaRPr>
          </a:p>
          <a:p>
            <a:endParaRPr lang="hr-HR" spc="-1" dirty="0">
              <a:solidFill>
                <a:srgbClr val="000000"/>
              </a:solidFill>
              <a:latin typeface="Abadi" panose="020B0604020104020204" pitchFamily="34" charset="-18"/>
            </a:endParaRPr>
          </a:p>
          <a:p>
            <a:endParaRPr lang="hr-HR" spc="-1" dirty="0">
              <a:solidFill>
                <a:srgbClr val="000000"/>
              </a:solidFill>
              <a:latin typeface="Abadi" panose="020B0604020104020204" pitchFamily="34" charset="-18"/>
            </a:endParaRPr>
          </a:p>
          <a:p>
            <a:endParaRPr lang="hr-HR" spc="-1" dirty="0">
              <a:solidFill>
                <a:srgbClr val="000000"/>
              </a:solidFill>
              <a:latin typeface="Abadi" panose="020B0604020104020204" pitchFamily="34" charset="-18"/>
            </a:endParaRPr>
          </a:p>
          <a:p>
            <a:endParaRPr lang="hr-HR" spc="-1" dirty="0">
              <a:solidFill>
                <a:srgbClr val="000000"/>
              </a:solidFill>
              <a:latin typeface="Abadi" panose="020B0604020104020204" pitchFamily="34" charset="-18"/>
            </a:endParaRPr>
          </a:p>
          <a:p>
            <a:endParaRPr lang="hr-HR" dirty="0">
              <a:latin typeface="Abadi" panose="020B0604020104020204" pitchFamily="34" charset="-18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D4B3121-014B-7634-34D5-B203F28B7D2B}"/>
              </a:ext>
            </a:extLst>
          </p:cNvPr>
          <p:cNvSpPr txBox="1"/>
          <p:nvPr/>
        </p:nvSpPr>
        <p:spPr>
          <a:xfrm>
            <a:off x="9154236" y="1816169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dirty="0">
                <a:latin typeface="Axiforma Black" panose="00000900000000000000" pitchFamily="2" charset="-18"/>
              </a:rPr>
              <a:t>partner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ECABAEF-6222-1E82-6E44-D74013577707}"/>
              </a:ext>
            </a:extLst>
          </p:cNvPr>
          <p:cNvSpPr txBox="1"/>
          <p:nvPr/>
        </p:nvSpPr>
        <p:spPr>
          <a:xfrm>
            <a:off x="10830636" y="2165644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dirty="0">
                <a:latin typeface="Axiforma Black" panose="00000900000000000000" pitchFamily="2" charset="-18"/>
              </a:rPr>
              <a:t>poslovne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527F2C3-0713-DD8A-5385-B423C3E296EF}"/>
              </a:ext>
            </a:extLst>
          </p:cNvPr>
          <p:cNvSpPr txBox="1"/>
          <p:nvPr/>
        </p:nvSpPr>
        <p:spPr>
          <a:xfrm>
            <a:off x="12735636" y="2567289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dirty="0">
                <a:latin typeface="Axiforma Black" panose="00000900000000000000" pitchFamily="2" charset="-18"/>
              </a:rPr>
              <a:t>uspješnosti</a:t>
            </a:r>
          </a:p>
        </p:txBody>
      </p:sp>
      <p:sp>
        <p:nvSpPr>
          <p:cNvPr id="6" name="Parallelogram 5">
            <a:extLst>
              <a:ext uri="{FF2B5EF4-FFF2-40B4-BE49-F238E27FC236}">
                <a16:creationId xmlns:a16="http://schemas.microsoft.com/office/drawing/2014/main" id="{1272DEC5-1601-E794-40E6-D92205D02EE6}"/>
              </a:ext>
            </a:extLst>
          </p:cNvPr>
          <p:cNvSpPr/>
          <p:nvPr/>
        </p:nvSpPr>
        <p:spPr>
          <a:xfrm>
            <a:off x="2667000" y="3619500"/>
            <a:ext cx="7267926" cy="295914"/>
          </a:xfrm>
          <a:prstGeom prst="parallelogram">
            <a:avLst/>
          </a:prstGeom>
          <a:solidFill>
            <a:srgbClr val="4530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r-HR" sz="1800" dirty="0">
                <a:solidFill>
                  <a:schemeClr val="bg1"/>
                </a:solidFill>
                <a:latin typeface="Axiforma SemiBold" panose="00000700000000000000" pitchFamily="2" charset="-18"/>
              </a:rPr>
              <a:t>Fine’</a:t>
            </a:r>
            <a:r>
              <a:rPr lang="hr-HR" sz="1800" dirty="0">
                <a:solidFill>
                  <a:schemeClr val="bg1"/>
                </a:solidFill>
                <a:latin typeface="Axiforma Black" panose="00000900000000000000" pitchFamily="2" charset="-18"/>
              </a:rPr>
              <a:t>sa</a:t>
            </a:r>
            <a:r>
              <a:rPr lang="hr-HR" sz="1800" dirty="0">
                <a:solidFill>
                  <a:schemeClr val="bg1"/>
                </a:solidFill>
                <a:latin typeface="Axiforma SemiBold" panose="00000700000000000000" pitchFamily="2" charset="-18"/>
              </a:rPr>
              <a:t> Credos d.d., </a:t>
            </a:r>
            <a:r>
              <a:rPr lang="hr-HR" sz="1800" dirty="0">
                <a:solidFill>
                  <a:schemeClr val="bg1"/>
                </a:solidFill>
                <a:latin typeface="Axiforma Book" panose="00000400000000000000" pitchFamily="2" charset="-18"/>
              </a:rPr>
              <a:t>financijska kompanija</a:t>
            </a:r>
            <a:endParaRPr lang="hr-HR" dirty="0"/>
          </a:p>
        </p:txBody>
      </p:sp>
      <p:pic>
        <p:nvPicPr>
          <p:cNvPr id="9" name="Picture 8" descr="A gold logo with purple text&#10;&#10;Description automatically generated">
            <a:extLst>
              <a:ext uri="{FF2B5EF4-FFF2-40B4-BE49-F238E27FC236}">
                <a16:creationId xmlns:a16="http://schemas.microsoft.com/office/drawing/2014/main" id="{1B9B8764-80BE-768D-9220-1B7B22F1AB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1649794"/>
            <a:ext cx="2084490" cy="2084490"/>
          </a:xfrm>
          <a:prstGeom prst="rect">
            <a:avLst/>
          </a:prstGeom>
        </p:spPr>
      </p:pic>
      <p:sp>
        <p:nvSpPr>
          <p:cNvPr id="7" name="Freeform 7">
            <a:extLst>
              <a:ext uri="{FF2B5EF4-FFF2-40B4-BE49-F238E27FC236}">
                <a16:creationId xmlns:a16="http://schemas.microsoft.com/office/drawing/2014/main" id="{5FB419F2-D9A8-7951-572A-48EAAA750729}"/>
              </a:ext>
            </a:extLst>
          </p:cNvPr>
          <p:cNvSpPr/>
          <p:nvPr/>
        </p:nvSpPr>
        <p:spPr>
          <a:xfrm>
            <a:off x="10022484" y="8314707"/>
            <a:ext cx="8334920" cy="1366331"/>
          </a:xfrm>
          <a:custGeom>
            <a:avLst/>
            <a:gdLst/>
            <a:ahLst/>
            <a:cxnLst/>
            <a:rect l="l" t="t" r="r" b="b"/>
            <a:pathLst>
              <a:path w="8334920" h="1366331">
                <a:moveTo>
                  <a:pt x="0" y="0"/>
                </a:moveTo>
                <a:lnTo>
                  <a:pt x="8334920" y="0"/>
                </a:lnTo>
                <a:lnTo>
                  <a:pt x="8334920" y="1366330"/>
                </a:lnTo>
                <a:lnTo>
                  <a:pt x="0" y="13663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duotone>
                <a:prstClr val="black"/>
                <a:srgbClr val="7F3F98">
                  <a:tint val="45000"/>
                  <a:satMod val="400000"/>
                </a:srgbClr>
              </a:duotone>
            </a:blip>
            <a:stretch>
              <a:fillRect r="-35589" b="-35441"/>
            </a:stretch>
          </a:blipFill>
        </p:spPr>
        <p:txBody>
          <a:bodyPr/>
          <a:lstStyle/>
          <a:p>
            <a:endParaRPr lang="hr-HR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40ACCC5-B5DA-CF96-E249-5DB79A8570D7}"/>
              </a:ext>
            </a:extLst>
          </p:cNvPr>
          <p:cNvSpPr txBox="1"/>
          <p:nvPr/>
        </p:nvSpPr>
        <p:spPr>
          <a:xfrm>
            <a:off x="13315763" y="8666738"/>
            <a:ext cx="27045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hr-HR" dirty="0">
                <a:solidFill>
                  <a:schemeClr val="bg1"/>
                </a:solidFill>
                <a:latin typeface="Axiforma Book" panose="00000400000000000000" pitchFamily="2" charset="-18"/>
              </a:rPr>
              <a:t>info@finesa-credos.hr</a:t>
            </a:r>
          </a:p>
          <a:p>
            <a:pPr algn="r"/>
            <a:r>
              <a:rPr lang="hr-HR" dirty="0">
                <a:solidFill>
                  <a:schemeClr val="bg1"/>
                </a:solidFill>
                <a:latin typeface="Axiforma Book" panose="00000400000000000000" pitchFamily="2" charset="-18"/>
              </a:rPr>
              <a:t>www.finesa-credos.hr</a:t>
            </a:r>
          </a:p>
        </p:txBody>
      </p:sp>
    </p:spTree>
    <p:extLst>
      <p:ext uri="{BB962C8B-B14F-4D97-AF65-F5344CB8AC3E}">
        <p14:creationId xmlns:p14="http://schemas.microsoft.com/office/powerpoint/2010/main" val="2200163806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419B74-625F-004E-3417-FB221256D3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  <a:extLst>
              <a:ext uri="{FF2B5EF4-FFF2-40B4-BE49-F238E27FC236}">
                <a16:creationId xmlns:a16="http://schemas.microsoft.com/office/drawing/2014/main" id="{2A2EF10A-6581-8ACF-D42C-CCCAD157CE1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-12119" y="0"/>
            <a:ext cx="18452519" cy="10379542"/>
          </a:xfrm>
          <a:prstGeom prst="rect">
            <a:avLst/>
          </a:prstGeom>
        </p:spPr>
      </p:pic>
      <p:grpSp>
        <p:nvGrpSpPr>
          <p:cNvPr id="3" name="Group 3">
            <a:extLst>
              <a:ext uri="{FF2B5EF4-FFF2-40B4-BE49-F238E27FC236}">
                <a16:creationId xmlns:a16="http://schemas.microsoft.com/office/drawing/2014/main" id="{77B38678-EA6B-8C52-7066-F4CDE8F135E4}"/>
              </a:ext>
            </a:extLst>
          </p:cNvPr>
          <p:cNvGrpSpPr/>
          <p:nvPr/>
        </p:nvGrpSpPr>
        <p:grpSpPr>
          <a:xfrm>
            <a:off x="2267651" y="1539577"/>
            <a:ext cx="13752699" cy="7300388"/>
            <a:chOff x="0" y="0"/>
            <a:chExt cx="3622110" cy="1922736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3B0679C2-4B75-846E-0FC4-9C3CEEF6A5A1}"/>
                </a:ext>
              </a:extLst>
            </p:cNvPr>
            <p:cNvSpPr/>
            <p:nvPr/>
          </p:nvSpPr>
          <p:spPr>
            <a:xfrm>
              <a:off x="0" y="0"/>
              <a:ext cx="3622110" cy="1922736"/>
            </a:xfrm>
            <a:custGeom>
              <a:avLst/>
              <a:gdLst/>
              <a:ahLst/>
              <a:cxnLst/>
              <a:rect l="l" t="t" r="r" b="b"/>
              <a:pathLst>
                <a:path w="3622110" h="1922736">
                  <a:moveTo>
                    <a:pt x="0" y="0"/>
                  </a:moveTo>
                  <a:lnTo>
                    <a:pt x="3622110" y="0"/>
                  </a:lnTo>
                  <a:lnTo>
                    <a:pt x="3622110" y="1922736"/>
                  </a:lnTo>
                  <a:lnTo>
                    <a:pt x="0" y="1922736"/>
                  </a:lnTo>
                  <a:close/>
                </a:path>
              </a:pathLst>
            </a:custGeom>
            <a:solidFill>
              <a:srgbClr val="FFFFFF">
                <a:alpha val="88627"/>
              </a:srgbClr>
            </a:solidFill>
          </p:spPr>
          <p:txBody>
            <a:bodyPr/>
            <a:lstStyle/>
            <a:p>
              <a:r>
                <a:rPr lang="hr-HR" dirty="0"/>
                <a:t> </a:t>
              </a:r>
            </a:p>
            <a:p>
              <a:endParaRPr lang="hr-HR" dirty="0"/>
            </a:p>
            <a:p>
              <a:endParaRPr lang="hr-HR" dirty="0"/>
            </a:p>
            <a:p>
              <a:endParaRPr lang="hr-HR" dirty="0"/>
            </a:p>
            <a:p>
              <a:endParaRPr lang="hr-HR" dirty="0"/>
            </a:p>
            <a:p>
              <a:endParaRPr lang="hr-HR" dirty="0"/>
            </a:p>
            <a:p>
              <a:endParaRPr lang="hr-HR" dirty="0"/>
            </a:p>
            <a:p>
              <a:endParaRPr lang="hr-HR" dirty="0"/>
            </a:p>
            <a:p>
              <a:endParaRPr lang="hr-HR" dirty="0"/>
            </a:p>
            <a:p>
              <a:endParaRPr lang="hr-HR" dirty="0"/>
            </a:p>
            <a:p>
              <a:r>
                <a:rPr lang="hr-HR" dirty="0"/>
                <a:t>	</a:t>
              </a:r>
              <a:r>
                <a:rPr lang="hr-HR" sz="2800" dirty="0">
                  <a:latin typeface="Axiforma Book" panose="00000400000000000000" charset="-18"/>
                </a:rPr>
                <a:t>PROJEKT PODSTRANA 1			PROJEKT PODSTRANA 2</a:t>
              </a:r>
            </a:p>
            <a:p>
              <a:endParaRPr lang="hr-HR" sz="2800" dirty="0">
                <a:latin typeface="Axiforma Book" panose="00000400000000000000" charset="-18"/>
              </a:endParaRPr>
            </a:p>
            <a:p>
              <a:endParaRPr lang="hr-HR" dirty="0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48CA8E04-0823-79BC-D27D-59C5AC095E87}"/>
                </a:ext>
              </a:extLst>
            </p:cNvPr>
            <p:cNvSpPr txBox="1"/>
            <p:nvPr/>
          </p:nvSpPr>
          <p:spPr>
            <a:xfrm>
              <a:off x="0" y="-57150"/>
              <a:ext cx="3622110" cy="19798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13125304-D175-7231-C540-EC32B3E2DFA3}"/>
              </a:ext>
            </a:extLst>
          </p:cNvPr>
          <p:cNvSpPr txBox="1"/>
          <p:nvPr/>
        </p:nvSpPr>
        <p:spPr>
          <a:xfrm>
            <a:off x="9154236" y="1816169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dirty="0">
                <a:latin typeface="Axiforma Black" panose="00000900000000000000" pitchFamily="2" charset="-18"/>
              </a:rPr>
              <a:t>partner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D2BB8CC-FE14-3EA0-45F6-5725C4E7DDED}"/>
              </a:ext>
            </a:extLst>
          </p:cNvPr>
          <p:cNvSpPr txBox="1"/>
          <p:nvPr/>
        </p:nvSpPr>
        <p:spPr>
          <a:xfrm>
            <a:off x="10830636" y="2165644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dirty="0">
                <a:latin typeface="Axiforma Black" panose="00000900000000000000" pitchFamily="2" charset="-18"/>
              </a:rPr>
              <a:t>poslovne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6E25BAE-530B-9D21-D87B-E50DD8AE6AD6}"/>
              </a:ext>
            </a:extLst>
          </p:cNvPr>
          <p:cNvSpPr txBox="1"/>
          <p:nvPr/>
        </p:nvSpPr>
        <p:spPr>
          <a:xfrm>
            <a:off x="12735636" y="2567289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dirty="0">
                <a:latin typeface="Axiforma Black" panose="00000900000000000000" pitchFamily="2" charset="-18"/>
              </a:rPr>
              <a:t>uspješnosti</a:t>
            </a:r>
          </a:p>
        </p:txBody>
      </p:sp>
      <p:sp>
        <p:nvSpPr>
          <p:cNvPr id="6" name="Parallelogram 5">
            <a:extLst>
              <a:ext uri="{FF2B5EF4-FFF2-40B4-BE49-F238E27FC236}">
                <a16:creationId xmlns:a16="http://schemas.microsoft.com/office/drawing/2014/main" id="{79393B97-220A-D2C9-4BB3-C23E5B246F65}"/>
              </a:ext>
            </a:extLst>
          </p:cNvPr>
          <p:cNvSpPr/>
          <p:nvPr/>
        </p:nvSpPr>
        <p:spPr>
          <a:xfrm>
            <a:off x="2667000" y="3619500"/>
            <a:ext cx="7267926" cy="295914"/>
          </a:xfrm>
          <a:prstGeom prst="parallelogram">
            <a:avLst/>
          </a:prstGeom>
          <a:solidFill>
            <a:srgbClr val="4530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r-HR" sz="1800" dirty="0">
                <a:solidFill>
                  <a:schemeClr val="bg1"/>
                </a:solidFill>
                <a:latin typeface="Axiforma SemiBold" panose="00000700000000000000" pitchFamily="2" charset="-18"/>
              </a:rPr>
              <a:t>Fine’</a:t>
            </a:r>
            <a:r>
              <a:rPr lang="hr-HR" sz="1800" dirty="0">
                <a:solidFill>
                  <a:schemeClr val="bg1"/>
                </a:solidFill>
                <a:latin typeface="Axiforma Black" panose="00000900000000000000" pitchFamily="2" charset="-18"/>
              </a:rPr>
              <a:t>sa</a:t>
            </a:r>
            <a:r>
              <a:rPr lang="hr-HR" sz="1800" dirty="0">
                <a:solidFill>
                  <a:schemeClr val="bg1"/>
                </a:solidFill>
                <a:latin typeface="Axiforma SemiBold" panose="00000700000000000000" pitchFamily="2" charset="-18"/>
              </a:rPr>
              <a:t> Credos d.d., </a:t>
            </a:r>
            <a:r>
              <a:rPr lang="hr-HR" sz="1800" dirty="0">
                <a:solidFill>
                  <a:schemeClr val="bg1"/>
                </a:solidFill>
                <a:latin typeface="Axiforma Book" panose="00000400000000000000" pitchFamily="2" charset="-18"/>
              </a:rPr>
              <a:t>financijska kompanija</a:t>
            </a:r>
            <a:endParaRPr lang="hr-HR" dirty="0"/>
          </a:p>
        </p:txBody>
      </p:sp>
      <p:pic>
        <p:nvPicPr>
          <p:cNvPr id="9" name="Picture 8" descr="A gold logo with purple text&#10;&#10;Description automatically generated">
            <a:extLst>
              <a:ext uri="{FF2B5EF4-FFF2-40B4-BE49-F238E27FC236}">
                <a16:creationId xmlns:a16="http://schemas.microsoft.com/office/drawing/2014/main" id="{9E7838D8-027F-A736-4ECD-51AF7341F2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1649794"/>
            <a:ext cx="2084490" cy="2084490"/>
          </a:xfrm>
          <a:prstGeom prst="rect">
            <a:avLst/>
          </a:prstGeom>
        </p:spPr>
      </p:pic>
      <p:sp>
        <p:nvSpPr>
          <p:cNvPr id="7" name="Freeform 7">
            <a:extLst>
              <a:ext uri="{FF2B5EF4-FFF2-40B4-BE49-F238E27FC236}">
                <a16:creationId xmlns:a16="http://schemas.microsoft.com/office/drawing/2014/main" id="{7038202C-6DBD-4ECC-DA75-BFFA075734DB}"/>
              </a:ext>
            </a:extLst>
          </p:cNvPr>
          <p:cNvSpPr/>
          <p:nvPr/>
        </p:nvSpPr>
        <p:spPr>
          <a:xfrm>
            <a:off x="10022484" y="8314707"/>
            <a:ext cx="8334920" cy="1366331"/>
          </a:xfrm>
          <a:custGeom>
            <a:avLst/>
            <a:gdLst/>
            <a:ahLst/>
            <a:cxnLst/>
            <a:rect l="l" t="t" r="r" b="b"/>
            <a:pathLst>
              <a:path w="8334920" h="1366331">
                <a:moveTo>
                  <a:pt x="0" y="0"/>
                </a:moveTo>
                <a:lnTo>
                  <a:pt x="8334920" y="0"/>
                </a:lnTo>
                <a:lnTo>
                  <a:pt x="8334920" y="1366330"/>
                </a:lnTo>
                <a:lnTo>
                  <a:pt x="0" y="13663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duotone>
                <a:prstClr val="black"/>
                <a:srgbClr val="7F3F98">
                  <a:tint val="45000"/>
                  <a:satMod val="400000"/>
                </a:srgbClr>
              </a:duotone>
            </a:blip>
            <a:stretch>
              <a:fillRect r="-35589" b="-35441"/>
            </a:stretch>
          </a:blipFill>
        </p:spPr>
        <p:txBody>
          <a:bodyPr/>
          <a:lstStyle/>
          <a:p>
            <a:endParaRPr lang="hr-HR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0EF954C-13CF-1CCC-DCB1-FB76CDDE6A83}"/>
              </a:ext>
            </a:extLst>
          </p:cNvPr>
          <p:cNvSpPr txBox="1"/>
          <p:nvPr/>
        </p:nvSpPr>
        <p:spPr>
          <a:xfrm>
            <a:off x="13315763" y="8666738"/>
            <a:ext cx="27045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hr-HR" dirty="0">
                <a:solidFill>
                  <a:schemeClr val="bg1"/>
                </a:solidFill>
                <a:latin typeface="Axiforma Book" panose="00000400000000000000" pitchFamily="2" charset="-18"/>
              </a:rPr>
              <a:t>info@finesa-credos.hr</a:t>
            </a:r>
          </a:p>
          <a:p>
            <a:pPr algn="r"/>
            <a:r>
              <a:rPr lang="hr-HR" dirty="0">
                <a:solidFill>
                  <a:schemeClr val="bg1"/>
                </a:solidFill>
                <a:latin typeface="Axiforma Book" panose="00000400000000000000" pitchFamily="2" charset="-18"/>
              </a:rPr>
              <a:t>www.finesa-credos.hr</a:t>
            </a:r>
          </a:p>
        </p:txBody>
      </p:sp>
      <p:sp>
        <p:nvSpPr>
          <p:cNvPr id="14" name="AutoShape 2">
            <a:extLst>
              <a:ext uri="{FF2B5EF4-FFF2-40B4-BE49-F238E27FC236}">
                <a16:creationId xmlns:a16="http://schemas.microsoft.com/office/drawing/2014/main" id="{380CB0E5-3509-7874-AEE0-C175F59A15D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991600" y="49911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r-HR"/>
          </a:p>
        </p:txBody>
      </p:sp>
      <p:pic>
        <p:nvPicPr>
          <p:cNvPr id="15" name="Slika 14" descr="Slika na kojoj se prikazuje vanjski, nebo, zgrada, arhitektura&#10;&#10;Sadržaj generiran uz AI možda nije točan.">
            <a:extLst>
              <a:ext uri="{FF2B5EF4-FFF2-40B4-BE49-F238E27FC236}">
                <a16:creationId xmlns:a16="http://schemas.microsoft.com/office/drawing/2014/main" id="{D4FFEDAA-C52E-1F42-A148-ED5189BDA55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4978400"/>
            <a:ext cx="6297510" cy="3213100"/>
          </a:xfrm>
          <a:prstGeom prst="rect">
            <a:avLst/>
          </a:prstGeom>
        </p:spPr>
      </p:pic>
      <p:pic>
        <p:nvPicPr>
          <p:cNvPr id="18" name="Slika 17" descr="Slika na kojoj se prikazuje vanjski, nebo, prozor, oblak&#10;&#10;Sadržaj generiran uz AI možda nije točan.">
            <a:extLst>
              <a:ext uri="{FF2B5EF4-FFF2-40B4-BE49-F238E27FC236}">
                <a16:creationId xmlns:a16="http://schemas.microsoft.com/office/drawing/2014/main" id="{9DF042A3-E80E-721F-2315-3DE37CFE7C3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6400" y="4991100"/>
            <a:ext cx="62484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4471465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E14A5D-6D9F-9B2B-C50E-1BB83B38B5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  <a:extLst>
              <a:ext uri="{FF2B5EF4-FFF2-40B4-BE49-F238E27FC236}">
                <a16:creationId xmlns:a16="http://schemas.microsoft.com/office/drawing/2014/main" id="{3A7C8E6C-E67A-9F5E-268A-199E58095BC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-12119" y="0"/>
            <a:ext cx="18452519" cy="10379542"/>
          </a:xfrm>
          <a:prstGeom prst="rect">
            <a:avLst/>
          </a:prstGeom>
        </p:spPr>
      </p:pic>
      <p:grpSp>
        <p:nvGrpSpPr>
          <p:cNvPr id="3" name="Group 3">
            <a:extLst>
              <a:ext uri="{FF2B5EF4-FFF2-40B4-BE49-F238E27FC236}">
                <a16:creationId xmlns:a16="http://schemas.microsoft.com/office/drawing/2014/main" id="{68E131E0-272E-A1B0-2B7F-E6035EA8D104}"/>
              </a:ext>
            </a:extLst>
          </p:cNvPr>
          <p:cNvGrpSpPr/>
          <p:nvPr/>
        </p:nvGrpSpPr>
        <p:grpSpPr>
          <a:xfrm>
            <a:off x="2267651" y="1539577"/>
            <a:ext cx="13752699" cy="7300388"/>
            <a:chOff x="0" y="0"/>
            <a:chExt cx="3622110" cy="1922736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B2408A9B-B0B3-32FC-0103-9F1F77E70B4A}"/>
                </a:ext>
              </a:extLst>
            </p:cNvPr>
            <p:cNvSpPr/>
            <p:nvPr/>
          </p:nvSpPr>
          <p:spPr>
            <a:xfrm>
              <a:off x="0" y="0"/>
              <a:ext cx="3622110" cy="1922736"/>
            </a:xfrm>
            <a:custGeom>
              <a:avLst/>
              <a:gdLst/>
              <a:ahLst/>
              <a:cxnLst/>
              <a:rect l="l" t="t" r="r" b="b"/>
              <a:pathLst>
                <a:path w="3622110" h="1922736">
                  <a:moveTo>
                    <a:pt x="0" y="0"/>
                  </a:moveTo>
                  <a:lnTo>
                    <a:pt x="3622110" y="0"/>
                  </a:lnTo>
                  <a:lnTo>
                    <a:pt x="3622110" y="1922736"/>
                  </a:lnTo>
                  <a:lnTo>
                    <a:pt x="0" y="1922736"/>
                  </a:lnTo>
                  <a:close/>
                </a:path>
              </a:pathLst>
            </a:custGeom>
            <a:solidFill>
              <a:srgbClr val="FFFFFF">
                <a:alpha val="88627"/>
              </a:srgbClr>
            </a:solidFill>
          </p:spPr>
          <p:txBody>
            <a:bodyPr/>
            <a:lstStyle/>
            <a:p>
              <a:r>
                <a:rPr lang="hr-HR" dirty="0"/>
                <a:t> </a:t>
              </a:r>
            </a:p>
            <a:p>
              <a:endParaRPr lang="hr-HR" dirty="0"/>
            </a:p>
            <a:p>
              <a:endParaRPr lang="hr-HR" dirty="0"/>
            </a:p>
            <a:p>
              <a:endParaRPr lang="hr-HR" dirty="0"/>
            </a:p>
            <a:p>
              <a:endParaRPr lang="hr-HR" dirty="0"/>
            </a:p>
            <a:p>
              <a:endParaRPr lang="hr-HR" dirty="0"/>
            </a:p>
            <a:p>
              <a:endParaRPr lang="hr-HR" dirty="0"/>
            </a:p>
            <a:p>
              <a:endParaRPr lang="hr-HR" dirty="0"/>
            </a:p>
            <a:p>
              <a:endParaRPr lang="hr-HR" dirty="0"/>
            </a:p>
            <a:p>
              <a:endParaRPr lang="hr-HR" dirty="0"/>
            </a:p>
            <a:p>
              <a:r>
                <a:rPr lang="hr-HR" dirty="0"/>
                <a:t>	</a:t>
              </a:r>
              <a:r>
                <a:rPr lang="hr-HR" sz="2800" dirty="0">
                  <a:latin typeface="Axiforma Book" panose="00000400000000000000" charset="-18"/>
                </a:rPr>
                <a:t>PROJEKT PODSTRANA 3			PROJEKT ZADAR – DIKLO 1</a:t>
              </a:r>
            </a:p>
            <a:p>
              <a:endParaRPr lang="hr-HR" sz="2800" dirty="0">
                <a:latin typeface="Axiforma Book" panose="00000400000000000000" charset="-18"/>
              </a:endParaRPr>
            </a:p>
            <a:p>
              <a:endParaRPr lang="hr-HR" dirty="0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43E538EB-C16E-F70F-E917-CA79009F85A5}"/>
                </a:ext>
              </a:extLst>
            </p:cNvPr>
            <p:cNvSpPr txBox="1"/>
            <p:nvPr/>
          </p:nvSpPr>
          <p:spPr>
            <a:xfrm>
              <a:off x="0" y="-57150"/>
              <a:ext cx="3622110" cy="19798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B33CD842-2008-BA77-570D-EE9833983A3B}"/>
              </a:ext>
            </a:extLst>
          </p:cNvPr>
          <p:cNvSpPr txBox="1"/>
          <p:nvPr/>
        </p:nvSpPr>
        <p:spPr>
          <a:xfrm>
            <a:off x="9154236" y="1816169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dirty="0">
                <a:latin typeface="Axiforma Black" panose="00000900000000000000" pitchFamily="2" charset="-18"/>
              </a:rPr>
              <a:t>partner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72FC2E1-C819-4BE9-DFD0-3D8F19AE525D}"/>
              </a:ext>
            </a:extLst>
          </p:cNvPr>
          <p:cNvSpPr txBox="1"/>
          <p:nvPr/>
        </p:nvSpPr>
        <p:spPr>
          <a:xfrm>
            <a:off x="10830636" y="2165644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dirty="0">
                <a:latin typeface="Axiforma Black" panose="00000900000000000000" pitchFamily="2" charset="-18"/>
              </a:rPr>
              <a:t>poslovne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5C9EABB-C50A-59B8-EE3B-732D877938FB}"/>
              </a:ext>
            </a:extLst>
          </p:cNvPr>
          <p:cNvSpPr txBox="1"/>
          <p:nvPr/>
        </p:nvSpPr>
        <p:spPr>
          <a:xfrm>
            <a:off x="12735636" y="2567289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dirty="0">
                <a:latin typeface="Axiforma Black" panose="00000900000000000000" pitchFamily="2" charset="-18"/>
              </a:rPr>
              <a:t>uspješnosti</a:t>
            </a:r>
          </a:p>
        </p:txBody>
      </p:sp>
      <p:sp>
        <p:nvSpPr>
          <p:cNvPr id="6" name="Parallelogram 5">
            <a:extLst>
              <a:ext uri="{FF2B5EF4-FFF2-40B4-BE49-F238E27FC236}">
                <a16:creationId xmlns:a16="http://schemas.microsoft.com/office/drawing/2014/main" id="{F55E7930-04FB-E230-C0CB-6DD44E7A8AF4}"/>
              </a:ext>
            </a:extLst>
          </p:cNvPr>
          <p:cNvSpPr/>
          <p:nvPr/>
        </p:nvSpPr>
        <p:spPr>
          <a:xfrm>
            <a:off x="2667000" y="3619500"/>
            <a:ext cx="7267926" cy="295914"/>
          </a:xfrm>
          <a:prstGeom prst="parallelogram">
            <a:avLst/>
          </a:prstGeom>
          <a:solidFill>
            <a:srgbClr val="4530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r-HR" sz="1800" dirty="0">
                <a:solidFill>
                  <a:schemeClr val="bg1"/>
                </a:solidFill>
                <a:latin typeface="Axiforma SemiBold" panose="00000700000000000000" pitchFamily="2" charset="-18"/>
              </a:rPr>
              <a:t>Fine’</a:t>
            </a:r>
            <a:r>
              <a:rPr lang="hr-HR" sz="1800" dirty="0">
                <a:solidFill>
                  <a:schemeClr val="bg1"/>
                </a:solidFill>
                <a:latin typeface="Axiforma Black" panose="00000900000000000000" pitchFamily="2" charset="-18"/>
              </a:rPr>
              <a:t>sa</a:t>
            </a:r>
            <a:r>
              <a:rPr lang="hr-HR" sz="1800" dirty="0">
                <a:solidFill>
                  <a:schemeClr val="bg1"/>
                </a:solidFill>
                <a:latin typeface="Axiforma SemiBold" panose="00000700000000000000" pitchFamily="2" charset="-18"/>
              </a:rPr>
              <a:t> Credos d.d., </a:t>
            </a:r>
            <a:r>
              <a:rPr lang="hr-HR" sz="1800" dirty="0">
                <a:solidFill>
                  <a:schemeClr val="bg1"/>
                </a:solidFill>
                <a:latin typeface="Axiforma Book" panose="00000400000000000000" pitchFamily="2" charset="-18"/>
              </a:rPr>
              <a:t>financijska kompanija</a:t>
            </a:r>
            <a:endParaRPr lang="hr-HR" dirty="0"/>
          </a:p>
        </p:txBody>
      </p:sp>
      <p:pic>
        <p:nvPicPr>
          <p:cNvPr id="9" name="Picture 8" descr="A gold logo with purple text&#10;&#10;Description automatically generated">
            <a:extLst>
              <a:ext uri="{FF2B5EF4-FFF2-40B4-BE49-F238E27FC236}">
                <a16:creationId xmlns:a16="http://schemas.microsoft.com/office/drawing/2014/main" id="{EEC211C5-3A17-2616-D09C-72C3284E4A4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1649794"/>
            <a:ext cx="2084490" cy="2084490"/>
          </a:xfrm>
          <a:prstGeom prst="rect">
            <a:avLst/>
          </a:prstGeom>
        </p:spPr>
      </p:pic>
      <p:sp>
        <p:nvSpPr>
          <p:cNvPr id="7" name="Freeform 7">
            <a:extLst>
              <a:ext uri="{FF2B5EF4-FFF2-40B4-BE49-F238E27FC236}">
                <a16:creationId xmlns:a16="http://schemas.microsoft.com/office/drawing/2014/main" id="{6BCBAF90-9E60-F689-E179-C339256A0E20}"/>
              </a:ext>
            </a:extLst>
          </p:cNvPr>
          <p:cNvSpPr/>
          <p:nvPr/>
        </p:nvSpPr>
        <p:spPr>
          <a:xfrm>
            <a:off x="10022484" y="8314707"/>
            <a:ext cx="8334920" cy="1366331"/>
          </a:xfrm>
          <a:custGeom>
            <a:avLst/>
            <a:gdLst/>
            <a:ahLst/>
            <a:cxnLst/>
            <a:rect l="l" t="t" r="r" b="b"/>
            <a:pathLst>
              <a:path w="8334920" h="1366331">
                <a:moveTo>
                  <a:pt x="0" y="0"/>
                </a:moveTo>
                <a:lnTo>
                  <a:pt x="8334920" y="0"/>
                </a:lnTo>
                <a:lnTo>
                  <a:pt x="8334920" y="1366330"/>
                </a:lnTo>
                <a:lnTo>
                  <a:pt x="0" y="13663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duotone>
                <a:prstClr val="black"/>
                <a:srgbClr val="7F3F98">
                  <a:tint val="45000"/>
                  <a:satMod val="400000"/>
                </a:srgbClr>
              </a:duotone>
            </a:blip>
            <a:stretch>
              <a:fillRect r="-35589" b="-35441"/>
            </a:stretch>
          </a:blipFill>
        </p:spPr>
        <p:txBody>
          <a:bodyPr/>
          <a:lstStyle/>
          <a:p>
            <a:endParaRPr lang="hr-HR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F770D3A-062A-34AB-6DE2-92836803A9FE}"/>
              </a:ext>
            </a:extLst>
          </p:cNvPr>
          <p:cNvSpPr txBox="1"/>
          <p:nvPr/>
        </p:nvSpPr>
        <p:spPr>
          <a:xfrm>
            <a:off x="13315763" y="8666738"/>
            <a:ext cx="27045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hr-HR" dirty="0">
                <a:solidFill>
                  <a:schemeClr val="bg1"/>
                </a:solidFill>
                <a:latin typeface="Axiforma Book" panose="00000400000000000000" pitchFamily="2" charset="-18"/>
              </a:rPr>
              <a:t>info@finesa-credos.hr</a:t>
            </a:r>
          </a:p>
          <a:p>
            <a:pPr algn="r"/>
            <a:r>
              <a:rPr lang="hr-HR" dirty="0">
                <a:solidFill>
                  <a:schemeClr val="bg1"/>
                </a:solidFill>
                <a:latin typeface="Axiforma Book" panose="00000400000000000000" pitchFamily="2" charset="-18"/>
              </a:rPr>
              <a:t>www.finesa-credos.hr</a:t>
            </a:r>
          </a:p>
        </p:txBody>
      </p:sp>
      <p:sp>
        <p:nvSpPr>
          <p:cNvPr id="14" name="AutoShape 2">
            <a:extLst>
              <a:ext uri="{FF2B5EF4-FFF2-40B4-BE49-F238E27FC236}">
                <a16:creationId xmlns:a16="http://schemas.microsoft.com/office/drawing/2014/main" id="{5599EFFF-CA05-43F2-434A-4480CE89F639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991600" y="49911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r-HR"/>
          </a:p>
        </p:txBody>
      </p:sp>
      <p:pic>
        <p:nvPicPr>
          <p:cNvPr id="16" name="Slika 15" descr="Slika na kojoj se prikazuje vanjski, zgrada, nebo, prozor&#10;&#10;Sadržaj generiran uz AI možda nije točan.">
            <a:extLst>
              <a:ext uri="{FF2B5EF4-FFF2-40B4-BE49-F238E27FC236}">
                <a16:creationId xmlns:a16="http://schemas.microsoft.com/office/drawing/2014/main" id="{7620F519-DB6B-9744-848D-2B6CE4D0BE6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4891284"/>
            <a:ext cx="6248400" cy="3423423"/>
          </a:xfrm>
          <a:prstGeom prst="rect">
            <a:avLst/>
          </a:prstGeom>
        </p:spPr>
      </p:pic>
      <p:pic>
        <p:nvPicPr>
          <p:cNvPr id="19" name="Slika 18" descr="Slika na kojoj se prikazuje vanjski, nebo, arhitektura, zgrada&#10;&#10;Sadržaj generiran uz AI možda nije točan.">
            <a:extLst>
              <a:ext uri="{FF2B5EF4-FFF2-40B4-BE49-F238E27FC236}">
                <a16:creationId xmlns:a16="http://schemas.microsoft.com/office/drawing/2014/main" id="{2F51AC88-1A1B-7A4C-A706-D6F310FFB89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1" y="4891284"/>
            <a:ext cx="5791200" cy="3423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450313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EA71EF-8219-94BB-4EF7-A97390077DD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  <a:extLst>
              <a:ext uri="{FF2B5EF4-FFF2-40B4-BE49-F238E27FC236}">
                <a16:creationId xmlns:a16="http://schemas.microsoft.com/office/drawing/2014/main" id="{88D30FBE-FE79-E68D-31F4-C5B1E1BEB0C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-12119" y="0"/>
            <a:ext cx="18452519" cy="10379542"/>
          </a:xfrm>
          <a:prstGeom prst="rect">
            <a:avLst/>
          </a:prstGeom>
        </p:spPr>
      </p:pic>
      <p:grpSp>
        <p:nvGrpSpPr>
          <p:cNvPr id="3" name="Group 3">
            <a:extLst>
              <a:ext uri="{FF2B5EF4-FFF2-40B4-BE49-F238E27FC236}">
                <a16:creationId xmlns:a16="http://schemas.microsoft.com/office/drawing/2014/main" id="{F28A5B02-0EA7-1142-A64C-A39EC9DAC69A}"/>
              </a:ext>
            </a:extLst>
          </p:cNvPr>
          <p:cNvGrpSpPr/>
          <p:nvPr/>
        </p:nvGrpSpPr>
        <p:grpSpPr>
          <a:xfrm>
            <a:off x="2267651" y="1539577"/>
            <a:ext cx="13752699" cy="7300388"/>
            <a:chOff x="0" y="0"/>
            <a:chExt cx="3622110" cy="1922736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F1B023CE-38DC-99AD-A0C8-C85D1B1AF107}"/>
                </a:ext>
              </a:extLst>
            </p:cNvPr>
            <p:cNvSpPr/>
            <p:nvPr/>
          </p:nvSpPr>
          <p:spPr>
            <a:xfrm>
              <a:off x="0" y="0"/>
              <a:ext cx="3622110" cy="1922736"/>
            </a:xfrm>
            <a:custGeom>
              <a:avLst/>
              <a:gdLst/>
              <a:ahLst/>
              <a:cxnLst/>
              <a:rect l="l" t="t" r="r" b="b"/>
              <a:pathLst>
                <a:path w="3622110" h="1922736">
                  <a:moveTo>
                    <a:pt x="0" y="0"/>
                  </a:moveTo>
                  <a:lnTo>
                    <a:pt x="3622110" y="0"/>
                  </a:lnTo>
                  <a:lnTo>
                    <a:pt x="3622110" y="1922736"/>
                  </a:lnTo>
                  <a:lnTo>
                    <a:pt x="0" y="1922736"/>
                  </a:lnTo>
                  <a:close/>
                </a:path>
              </a:pathLst>
            </a:custGeom>
            <a:solidFill>
              <a:srgbClr val="FFFFFF">
                <a:alpha val="88627"/>
              </a:srgbClr>
            </a:solidFill>
          </p:spPr>
          <p:txBody>
            <a:bodyPr/>
            <a:lstStyle/>
            <a:p>
              <a:r>
                <a:rPr lang="hr-HR" dirty="0"/>
                <a:t> </a:t>
              </a:r>
            </a:p>
            <a:p>
              <a:endParaRPr lang="hr-HR" dirty="0"/>
            </a:p>
            <a:p>
              <a:endParaRPr lang="hr-HR" dirty="0"/>
            </a:p>
            <a:p>
              <a:endParaRPr lang="hr-HR" dirty="0"/>
            </a:p>
            <a:p>
              <a:endParaRPr lang="hr-HR" dirty="0"/>
            </a:p>
            <a:p>
              <a:endParaRPr lang="hr-HR" dirty="0"/>
            </a:p>
            <a:p>
              <a:endParaRPr lang="hr-HR" dirty="0"/>
            </a:p>
            <a:p>
              <a:endParaRPr lang="hr-HR" dirty="0"/>
            </a:p>
            <a:p>
              <a:endParaRPr lang="hr-HR" dirty="0"/>
            </a:p>
            <a:p>
              <a:endParaRPr lang="hr-HR" dirty="0"/>
            </a:p>
            <a:p>
              <a:r>
                <a:rPr lang="hr-HR" dirty="0"/>
                <a:t>	</a:t>
              </a:r>
              <a:r>
                <a:rPr lang="hr-HR" sz="2800" dirty="0">
                  <a:latin typeface="Axiforma Book" panose="00000400000000000000" charset="-18"/>
                </a:rPr>
                <a:t>PROJEKT SPLIT - DRAGOVODE		PROJEKT ZADAR – DIKLO 2</a:t>
              </a:r>
            </a:p>
            <a:p>
              <a:endParaRPr lang="hr-HR" sz="2800" dirty="0">
                <a:latin typeface="Axiforma Book" panose="00000400000000000000" charset="-18"/>
              </a:endParaRPr>
            </a:p>
            <a:p>
              <a:endParaRPr lang="hr-HR" dirty="0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5EF54212-BA6E-8D34-8B6E-F1EB3FF9EBB9}"/>
                </a:ext>
              </a:extLst>
            </p:cNvPr>
            <p:cNvSpPr txBox="1"/>
            <p:nvPr/>
          </p:nvSpPr>
          <p:spPr>
            <a:xfrm>
              <a:off x="0" y="-57150"/>
              <a:ext cx="3622110" cy="19798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5F7B2B78-07E8-0615-224F-49F43246E17A}"/>
              </a:ext>
            </a:extLst>
          </p:cNvPr>
          <p:cNvSpPr txBox="1"/>
          <p:nvPr/>
        </p:nvSpPr>
        <p:spPr>
          <a:xfrm>
            <a:off x="9154236" y="1816169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dirty="0">
                <a:latin typeface="Axiforma Black" panose="00000900000000000000" pitchFamily="2" charset="-18"/>
              </a:rPr>
              <a:t>partner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4B411C5-EA4B-B9CC-F73A-C373EFCD6B2F}"/>
              </a:ext>
            </a:extLst>
          </p:cNvPr>
          <p:cNvSpPr txBox="1"/>
          <p:nvPr/>
        </p:nvSpPr>
        <p:spPr>
          <a:xfrm>
            <a:off x="10830636" y="2165644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dirty="0">
                <a:latin typeface="Axiforma Black" panose="00000900000000000000" pitchFamily="2" charset="-18"/>
              </a:rPr>
              <a:t>poslovne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04EF401-F786-5CD2-1F5D-43C3F031FFC9}"/>
              </a:ext>
            </a:extLst>
          </p:cNvPr>
          <p:cNvSpPr txBox="1"/>
          <p:nvPr/>
        </p:nvSpPr>
        <p:spPr>
          <a:xfrm>
            <a:off x="12735636" y="2567289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dirty="0">
                <a:latin typeface="Axiforma Black" panose="00000900000000000000" pitchFamily="2" charset="-18"/>
              </a:rPr>
              <a:t>uspješnosti</a:t>
            </a:r>
          </a:p>
        </p:txBody>
      </p:sp>
      <p:sp>
        <p:nvSpPr>
          <p:cNvPr id="6" name="Parallelogram 5">
            <a:extLst>
              <a:ext uri="{FF2B5EF4-FFF2-40B4-BE49-F238E27FC236}">
                <a16:creationId xmlns:a16="http://schemas.microsoft.com/office/drawing/2014/main" id="{D9F305FF-5967-95BE-D5DC-8DFB8D64D5B4}"/>
              </a:ext>
            </a:extLst>
          </p:cNvPr>
          <p:cNvSpPr/>
          <p:nvPr/>
        </p:nvSpPr>
        <p:spPr>
          <a:xfrm>
            <a:off x="2667000" y="3619500"/>
            <a:ext cx="7267926" cy="295914"/>
          </a:xfrm>
          <a:prstGeom prst="parallelogram">
            <a:avLst/>
          </a:prstGeom>
          <a:solidFill>
            <a:srgbClr val="4530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r-HR" sz="1800" dirty="0">
                <a:solidFill>
                  <a:schemeClr val="bg1"/>
                </a:solidFill>
                <a:latin typeface="Axiforma SemiBold" panose="00000700000000000000" pitchFamily="2" charset="-18"/>
              </a:rPr>
              <a:t>Fine’</a:t>
            </a:r>
            <a:r>
              <a:rPr lang="hr-HR" sz="1800" dirty="0">
                <a:solidFill>
                  <a:schemeClr val="bg1"/>
                </a:solidFill>
                <a:latin typeface="Axiforma Black" panose="00000900000000000000" pitchFamily="2" charset="-18"/>
              </a:rPr>
              <a:t>sa</a:t>
            </a:r>
            <a:r>
              <a:rPr lang="hr-HR" sz="1800" dirty="0">
                <a:solidFill>
                  <a:schemeClr val="bg1"/>
                </a:solidFill>
                <a:latin typeface="Axiforma SemiBold" panose="00000700000000000000" pitchFamily="2" charset="-18"/>
              </a:rPr>
              <a:t> Credos d.d., </a:t>
            </a:r>
            <a:r>
              <a:rPr lang="hr-HR" sz="1800" dirty="0">
                <a:solidFill>
                  <a:schemeClr val="bg1"/>
                </a:solidFill>
                <a:latin typeface="Axiforma Book" panose="00000400000000000000" pitchFamily="2" charset="-18"/>
              </a:rPr>
              <a:t>financijska kompanija</a:t>
            </a:r>
            <a:endParaRPr lang="hr-HR" dirty="0"/>
          </a:p>
        </p:txBody>
      </p:sp>
      <p:pic>
        <p:nvPicPr>
          <p:cNvPr id="9" name="Picture 8" descr="A gold logo with purple text&#10;&#10;Description automatically generated">
            <a:extLst>
              <a:ext uri="{FF2B5EF4-FFF2-40B4-BE49-F238E27FC236}">
                <a16:creationId xmlns:a16="http://schemas.microsoft.com/office/drawing/2014/main" id="{7B6B3C9B-4655-B504-4223-7DC916EF78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1649794"/>
            <a:ext cx="2084490" cy="2084490"/>
          </a:xfrm>
          <a:prstGeom prst="rect">
            <a:avLst/>
          </a:prstGeom>
        </p:spPr>
      </p:pic>
      <p:sp>
        <p:nvSpPr>
          <p:cNvPr id="7" name="Freeform 7">
            <a:extLst>
              <a:ext uri="{FF2B5EF4-FFF2-40B4-BE49-F238E27FC236}">
                <a16:creationId xmlns:a16="http://schemas.microsoft.com/office/drawing/2014/main" id="{53F37D5C-AE5B-CE9C-473D-5025796725EA}"/>
              </a:ext>
            </a:extLst>
          </p:cNvPr>
          <p:cNvSpPr/>
          <p:nvPr/>
        </p:nvSpPr>
        <p:spPr>
          <a:xfrm>
            <a:off x="10022484" y="8314707"/>
            <a:ext cx="8334920" cy="1366331"/>
          </a:xfrm>
          <a:custGeom>
            <a:avLst/>
            <a:gdLst/>
            <a:ahLst/>
            <a:cxnLst/>
            <a:rect l="l" t="t" r="r" b="b"/>
            <a:pathLst>
              <a:path w="8334920" h="1366331">
                <a:moveTo>
                  <a:pt x="0" y="0"/>
                </a:moveTo>
                <a:lnTo>
                  <a:pt x="8334920" y="0"/>
                </a:lnTo>
                <a:lnTo>
                  <a:pt x="8334920" y="1366330"/>
                </a:lnTo>
                <a:lnTo>
                  <a:pt x="0" y="13663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duotone>
                <a:prstClr val="black"/>
                <a:srgbClr val="7F3F98">
                  <a:tint val="45000"/>
                  <a:satMod val="400000"/>
                </a:srgbClr>
              </a:duotone>
            </a:blip>
            <a:stretch>
              <a:fillRect r="-35589" b="-35441"/>
            </a:stretch>
          </a:blipFill>
        </p:spPr>
        <p:txBody>
          <a:bodyPr/>
          <a:lstStyle/>
          <a:p>
            <a:endParaRPr lang="hr-HR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0332800-9C0B-948C-8E1D-418E238030B9}"/>
              </a:ext>
            </a:extLst>
          </p:cNvPr>
          <p:cNvSpPr txBox="1"/>
          <p:nvPr/>
        </p:nvSpPr>
        <p:spPr>
          <a:xfrm>
            <a:off x="13315763" y="8666738"/>
            <a:ext cx="27045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hr-HR" dirty="0">
                <a:solidFill>
                  <a:schemeClr val="bg1"/>
                </a:solidFill>
                <a:latin typeface="Axiforma Book" panose="00000400000000000000" pitchFamily="2" charset="-18"/>
              </a:rPr>
              <a:t>info@finesa-credos.hr</a:t>
            </a:r>
          </a:p>
          <a:p>
            <a:pPr algn="r"/>
            <a:r>
              <a:rPr lang="hr-HR" dirty="0">
                <a:solidFill>
                  <a:schemeClr val="bg1"/>
                </a:solidFill>
                <a:latin typeface="Axiforma Book" panose="00000400000000000000" pitchFamily="2" charset="-18"/>
              </a:rPr>
              <a:t>www.finesa-credos.hr</a:t>
            </a:r>
          </a:p>
        </p:txBody>
      </p:sp>
      <p:sp>
        <p:nvSpPr>
          <p:cNvPr id="14" name="AutoShape 2">
            <a:extLst>
              <a:ext uri="{FF2B5EF4-FFF2-40B4-BE49-F238E27FC236}">
                <a16:creationId xmlns:a16="http://schemas.microsoft.com/office/drawing/2014/main" id="{B51FD560-0650-2DF1-0765-1DFEE1E5A68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991600" y="49911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r-HR"/>
          </a:p>
        </p:txBody>
      </p:sp>
      <p:pic>
        <p:nvPicPr>
          <p:cNvPr id="15" name="Slika 14" descr="Slika na kojoj se prikazuje zgrada, kuća, vanjski, nebo&#10;&#10;Sadržaj generiran uz AI možda nije točan.">
            <a:extLst>
              <a:ext uri="{FF2B5EF4-FFF2-40B4-BE49-F238E27FC236}">
                <a16:creationId xmlns:a16="http://schemas.microsoft.com/office/drawing/2014/main" id="{A4F81D9D-BC54-68F2-6C2F-3EAFD9CFBDD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4762500"/>
            <a:ext cx="6400800" cy="3536269"/>
          </a:xfrm>
          <a:prstGeom prst="rect">
            <a:avLst/>
          </a:prstGeom>
        </p:spPr>
      </p:pic>
      <p:pic>
        <p:nvPicPr>
          <p:cNvPr id="18" name="Slika 17">
            <a:extLst>
              <a:ext uri="{FF2B5EF4-FFF2-40B4-BE49-F238E27FC236}">
                <a16:creationId xmlns:a16="http://schemas.microsoft.com/office/drawing/2014/main" id="{3DBF8497-D685-690C-C43F-341FF8EED14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296400" y="4781681"/>
            <a:ext cx="6324600" cy="3517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734061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DF9D97-7A41-D577-4EEC-E5B76CF889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  <a:extLst>
              <a:ext uri="{FF2B5EF4-FFF2-40B4-BE49-F238E27FC236}">
                <a16:creationId xmlns:a16="http://schemas.microsoft.com/office/drawing/2014/main" id="{D084F370-489F-DE08-5424-F5E11E0A3E7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-12119" y="0"/>
            <a:ext cx="18452519" cy="10379542"/>
          </a:xfrm>
          <a:prstGeom prst="rect">
            <a:avLst/>
          </a:prstGeom>
        </p:spPr>
      </p:pic>
      <p:grpSp>
        <p:nvGrpSpPr>
          <p:cNvPr id="3" name="Group 3">
            <a:extLst>
              <a:ext uri="{FF2B5EF4-FFF2-40B4-BE49-F238E27FC236}">
                <a16:creationId xmlns:a16="http://schemas.microsoft.com/office/drawing/2014/main" id="{E3DC633D-7B60-FC88-0850-049BFA4C505E}"/>
              </a:ext>
            </a:extLst>
          </p:cNvPr>
          <p:cNvGrpSpPr/>
          <p:nvPr/>
        </p:nvGrpSpPr>
        <p:grpSpPr>
          <a:xfrm>
            <a:off x="2267651" y="1539577"/>
            <a:ext cx="13752699" cy="7300388"/>
            <a:chOff x="0" y="0"/>
            <a:chExt cx="3622110" cy="1922736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31436D2E-F8E9-E8EB-E854-8E245C313E00}"/>
                </a:ext>
              </a:extLst>
            </p:cNvPr>
            <p:cNvSpPr/>
            <p:nvPr/>
          </p:nvSpPr>
          <p:spPr>
            <a:xfrm>
              <a:off x="0" y="0"/>
              <a:ext cx="3622110" cy="1922736"/>
            </a:xfrm>
            <a:custGeom>
              <a:avLst/>
              <a:gdLst/>
              <a:ahLst/>
              <a:cxnLst/>
              <a:rect l="l" t="t" r="r" b="b"/>
              <a:pathLst>
                <a:path w="3622110" h="1922736">
                  <a:moveTo>
                    <a:pt x="0" y="0"/>
                  </a:moveTo>
                  <a:lnTo>
                    <a:pt x="3622110" y="0"/>
                  </a:lnTo>
                  <a:lnTo>
                    <a:pt x="3622110" y="1922736"/>
                  </a:lnTo>
                  <a:lnTo>
                    <a:pt x="0" y="1922736"/>
                  </a:lnTo>
                  <a:close/>
                </a:path>
              </a:pathLst>
            </a:custGeom>
            <a:solidFill>
              <a:srgbClr val="FFFFFF">
                <a:alpha val="88627"/>
              </a:srgbClr>
            </a:solidFill>
          </p:spPr>
          <p:txBody>
            <a:bodyPr/>
            <a:lstStyle/>
            <a:p>
              <a:r>
                <a:rPr lang="hr-HR" dirty="0"/>
                <a:t> </a:t>
              </a:r>
            </a:p>
            <a:p>
              <a:endParaRPr lang="hr-HR" dirty="0"/>
            </a:p>
            <a:p>
              <a:endParaRPr lang="hr-HR" dirty="0"/>
            </a:p>
            <a:p>
              <a:endParaRPr lang="hr-HR" dirty="0"/>
            </a:p>
            <a:p>
              <a:endParaRPr lang="hr-HR" dirty="0"/>
            </a:p>
            <a:p>
              <a:endParaRPr lang="hr-HR" dirty="0"/>
            </a:p>
            <a:p>
              <a:endParaRPr lang="hr-HR" dirty="0"/>
            </a:p>
            <a:p>
              <a:endParaRPr lang="hr-HR" dirty="0"/>
            </a:p>
            <a:p>
              <a:endParaRPr lang="hr-HR" dirty="0"/>
            </a:p>
            <a:p>
              <a:endParaRPr lang="hr-HR" dirty="0"/>
            </a:p>
            <a:p>
              <a:r>
                <a:rPr lang="hr-HR" dirty="0"/>
                <a:t>	</a:t>
              </a:r>
              <a:r>
                <a:rPr lang="hr-HR" sz="2800" dirty="0">
                  <a:latin typeface="Axiforma Book" panose="00000400000000000000" charset="-18"/>
                </a:rPr>
                <a:t>PROJEKT SPLIT – PODSTRANA 4			</a:t>
              </a:r>
            </a:p>
            <a:p>
              <a:r>
                <a:rPr lang="hr-HR" sz="2800" dirty="0">
                  <a:latin typeface="Axiforma Book" panose="00000400000000000000" charset="-18"/>
                </a:rPr>
                <a:t>									PROJEKT SPLIT PODSTRANA 5</a:t>
              </a:r>
            </a:p>
            <a:p>
              <a:r>
                <a:rPr lang="hr-HR" sz="2800" dirty="0">
                  <a:latin typeface="Axiforma Book" panose="00000400000000000000" charset="-18"/>
                </a:rPr>
                <a:t>									</a:t>
              </a:r>
            </a:p>
            <a:p>
              <a:r>
                <a:rPr lang="hr-HR" sz="2800" dirty="0">
                  <a:latin typeface="Axiforma Book" panose="00000400000000000000" charset="-18"/>
                </a:rPr>
                <a:t>									PROJEKT SPLIT PODSTRANA 6</a:t>
              </a:r>
            </a:p>
            <a:p>
              <a:r>
                <a:rPr lang="hr-HR" sz="2800" dirty="0">
                  <a:latin typeface="Axiforma Book" panose="00000400000000000000" charset="-18"/>
                </a:rPr>
                <a:t>								</a:t>
              </a:r>
            </a:p>
            <a:p>
              <a:r>
                <a:rPr lang="hr-HR" sz="2800" dirty="0">
                  <a:latin typeface="Axiforma Book" panose="00000400000000000000" charset="-18"/>
                </a:rPr>
                <a:t>									PROJEKT ZAGREB</a:t>
              </a:r>
            </a:p>
            <a:p>
              <a:endParaRPr lang="hr-HR" sz="2800" dirty="0">
                <a:latin typeface="Axiforma Book" panose="00000400000000000000" charset="-18"/>
              </a:endParaRPr>
            </a:p>
            <a:p>
              <a:endParaRPr lang="hr-HR" sz="2800" dirty="0">
                <a:latin typeface="Axiforma Book" panose="00000400000000000000" charset="-18"/>
              </a:endParaRPr>
            </a:p>
            <a:p>
              <a:endParaRPr lang="hr-HR" dirty="0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3B928B12-F638-6211-7CE1-AA3AEBA2FB6F}"/>
                </a:ext>
              </a:extLst>
            </p:cNvPr>
            <p:cNvSpPr txBox="1"/>
            <p:nvPr/>
          </p:nvSpPr>
          <p:spPr>
            <a:xfrm>
              <a:off x="0" y="-57150"/>
              <a:ext cx="3622110" cy="19798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3A777587-CC81-E596-91EE-82B65383FE36}"/>
              </a:ext>
            </a:extLst>
          </p:cNvPr>
          <p:cNvSpPr txBox="1"/>
          <p:nvPr/>
        </p:nvSpPr>
        <p:spPr>
          <a:xfrm>
            <a:off x="9154236" y="1816169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dirty="0">
                <a:latin typeface="Axiforma Black" panose="00000900000000000000" pitchFamily="2" charset="-18"/>
              </a:rPr>
              <a:t>partner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209C5A8-0BD2-8293-E6E4-B0F97257B176}"/>
              </a:ext>
            </a:extLst>
          </p:cNvPr>
          <p:cNvSpPr txBox="1"/>
          <p:nvPr/>
        </p:nvSpPr>
        <p:spPr>
          <a:xfrm>
            <a:off x="10830636" y="2165644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dirty="0">
                <a:latin typeface="Axiforma Black" panose="00000900000000000000" pitchFamily="2" charset="-18"/>
              </a:rPr>
              <a:t>poslovne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534B2C2-6483-5B60-312B-43A26DF57EB5}"/>
              </a:ext>
            </a:extLst>
          </p:cNvPr>
          <p:cNvSpPr txBox="1"/>
          <p:nvPr/>
        </p:nvSpPr>
        <p:spPr>
          <a:xfrm>
            <a:off x="12735636" y="2567289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dirty="0">
                <a:latin typeface="Axiforma Black" panose="00000900000000000000" pitchFamily="2" charset="-18"/>
              </a:rPr>
              <a:t>uspješnosti</a:t>
            </a:r>
          </a:p>
        </p:txBody>
      </p:sp>
      <p:sp>
        <p:nvSpPr>
          <p:cNvPr id="6" name="Parallelogram 5">
            <a:extLst>
              <a:ext uri="{FF2B5EF4-FFF2-40B4-BE49-F238E27FC236}">
                <a16:creationId xmlns:a16="http://schemas.microsoft.com/office/drawing/2014/main" id="{9DF9E2E6-2029-A034-6626-D74F60EBBB62}"/>
              </a:ext>
            </a:extLst>
          </p:cNvPr>
          <p:cNvSpPr/>
          <p:nvPr/>
        </p:nvSpPr>
        <p:spPr>
          <a:xfrm>
            <a:off x="2667000" y="3619500"/>
            <a:ext cx="7267926" cy="295914"/>
          </a:xfrm>
          <a:prstGeom prst="parallelogram">
            <a:avLst/>
          </a:prstGeom>
          <a:solidFill>
            <a:srgbClr val="4530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r-HR" sz="1800" dirty="0">
                <a:solidFill>
                  <a:schemeClr val="bg1"/>
                </a:solidFill>
                <a:latin typeface="Axiforma SemiBold" panose="00000700000000000000" pitchFamily="2" charset="-18"/>
              </a:rPr>
              <a:t>Fine’</a:t>
            </a:r>
            <a:r>
              <a:rPr lang="hr-HR" sz="1800" dirty="0">
                <a:solidFill>
                  <a:schemeClr val="bg1"/>
                </a:solidFill>
                <a:latin typeface="Axiforma Black" panose="00000900000000000000" pitchFamily="2" charset="-18"/>
              </a:rPr>
              <a:t>sa</a:t>
            </a:r>
            <a:r>
              <a:rPr lang="hr-HR" sz="1800" dirty="0">
                <a:solidFill>
                  <a:schemeClr val="bg1"/>
                </a:solidFill>
                <a:latin typeface="Axiforma SemiBold" panose="00000700000000000000" pitchFamily="2" charset="-18"/>
              </a:rPr>
              <a:t> Credos d.d., </a:t>
            </a:r>
            <a:r>
              <a:rPr lang="hr-HR" sz="1800" dirty="0">
                <a:solidFill>
                  <a:schemeClr val="bg1"/>
                </a:solidFill>
                <a:latin typeface="Axiforma Book" panose="00000400000000000000" pitchFamily="2" charset="-18"/>
              </a:rPr>
              <a:t>financijska kompanija</a:t>
            </a:r>
            <a:endParaRPr lang="hr-HR" dirty="0"/>
          </a:p>
        </p:txBody>
      </p:sp>
      <p:pic>
        <p:nvPicPr>
          <p:cNvPr id="9" name="Picture 8" descr="A gold logo with purple text&#10;&#10;Description automatically generated">
            <a:extLst>
              <a:ext uri="{FF2B5EF4-FFF2-40B4-BE49-F238E27FC236}">
                <a16:creationId xmlns:a16="http://schemas.microsoft.com/office/drawing/2014/main" id="{40036240-A018-0997-87CB-DABD3CF4492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1649794"/>
            <a:ext cx="2084490" cy="2084490"/>
          </a:xfrm>
          <a:prstGeom prst="rect">
            <a:avLst/>
          </a:prstGeom>
        </p:spPr>
      </p:pic>
      <p:sp>
        <p:nvSpPr>
          <p:cNvPr id="7" name="Freeform 7">
            <a:extLst>
              <a:ext uri="{FF2B5EF4-FFF2-40B4-BE49-F238E27FC236}">
                <a16:creationId xmlns:a16="http://schemas.microsoft.com/office/drawing/2014/main" id="{51E305E2-FF2F-175B-981B-DCC48FE1C33F}"/>
              </a:ext>
            </a:extLst>
          </p:cNvPr>
          <p:cNvSpPr/>
          <p:nvPr/>
        </p:nvSpPr>
        <p:spPr>
          <a:xfrm>
            <a:off x="10022484" y="8314707"/>
            <a:ext cx="8334920" cy="1366331"/>
          </a:xfrm>
          <a:custGeom>
            <a:avLst/>
            <a:gdLst/>
            <a:ahLst/>
            <a:cxnLst/>
            <a:rect l="l" t="t" r="r" b="b"/>
            <a:pathLst>
              <a:path w="8334920" h="1366331">
                <a:moveTo>
                  <a:pt x="0" y="0"/>
                </a:moveTo>
                <a:lnTo>
                  <a:pt x="8334920" y="0"/>
                </a:lnTo>
                <a:lnTo>
                  <a:pt x="8334920" y="1366330"/>
                </a:lnTo>
                <a:lnTo>
                  <a:pt x="0" y="13663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duotone>
                <a:prstClr val="black"/>
                <a:srgbClr val="7F3F98">
                  <a:tint val="45000"/>
                  <a:satMod val="400000"/>
                </a:srgbClr>
              </a:duotone>
            </a:blip>
            <a:stretch>
              <a:fillRect r="-35589" b="-35441"/>
            </a:stretch>
          </a:blipFill>
        </p:spPr>
        <p:txBody>
          <a:bodyPr/>
          <a:lstStyle/>
          <a:p>
            <a:endParaRPr lang="hr-HR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3FA4626-B216-2C2E-D60F-E22CF7376FB9}"/>
              </a:ext>
            </a:extLst>
          </p:cNvPr>
          <p:cNvSpPr txBox="1"/>
          <p:nvPr/>
        </p:nvSpPr>
        <p:spPr>
          <a:xfrm>
            <a:off x="13315763" y="8666738"/>
            <a:ext cx="27045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hr-HR" dirty="0">
                <a:solidFill>
                  <a:schemeClr val="bg1"/>
                </a:solidFill>
                <a:latin typeface="Axiforma Book" panose="00000400000000000000" pitchFamily="2" charset="-18"/>
              </a:rPr>
              <a:t>info@finesa-credos.hr</a:t>
            </a:r>
          </a:p>
          <a:p>
            <a:pPr algn="r"/>
            <a:r>
              <a:rPr lang="hr-HR" dirty="0">
                <a:solidFill>
                  <a:schemeClr val="bg1"/>
                </a:solidFill>
                <a:latin typeface="Axiforma Book" panose="00000400000000000000" pitchFamily="2" charset="-18"/>
              </a:rPr>
              <a:t>www.finesa-credos.hr</a:t>
            </a:r>
          </a:p>
        </p:txBody>
      </p:sp>
      <p:sp>
        <p:nvSpPr>
          <p:cNvPr id="14" name="AutoShape 2">
            <a:extLst>
              <a:ext uri="{FF2B5EF4-FFF2-40B4-BE49-F238E27FC236}">
                <a16:creationId xmlns:a16="http://schemas.microsoft.com/office/drawing/2014/main" id="{502C404F-FF2A-33E8-668F-A248A9D8111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991600" y="49911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r-HR"/>
          </a:p>
        </p:txBody>
      </p:sp>
      <p:pic>
        <p:nvPicPr>
          <p:cNvPr id="16" name="Slika 15" descr="Slika na kojoj se prikazuje vanjski, nebo, oblak, drvo&#10;&#10;Sadržaj generiran uz AI možda nije točan.">
            <a:extLst>
              <a:ext uri="{FF2B5EF4-FFF2-40B4-BE49-F238E27FC236}">
                <a16:creationId xmlns:a16="http://schemas.microsoft.com/office/drawing/2014/main" id="{A01146F2-AB73-4F9B-5257-EBC77383FFD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1" y="4762500"/>
            <a:ext cx="6324599" cy="3536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051663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D99EBA-3F85-B4BC-E70C-C35F07052F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  <a:extLst>
              <a:ext uri="{FF2B5EF4-FFF2-40B4-BE49-F238E27FC236}">
                <a16:creationId xmlns:a16="http://schemas.microsoft.com/office/drawing/2014/main" id="{2E5FFD4D-EA18-EF05-191E-BBB72A6D68D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-12119" y="0"/>
            <a:ext cx="18452519" cy="10379542"/>
          </a:xfrm>
          <a:prstGeom prst="rect">
            <a:avLst/>
          </a:prstGeom>
        </p:spPr>
      </p:pic>
      <p:grpSp>
        <p:nvGrpSpPr>
          <p:cNvPr id="3" name="Group 3">
            <a:extLst>
              <a:ext uri="{FF2B5EF4-FFF2-40B4-BE49-F238E27FC236}">
                <a16:creationId xmlns:a16="http://schemas.microsoft.com/office/drawing/2014/main" id="{8A6F6761-4CCD-E13E-0EC7-C89C3BD8618C}"/>
              </a:ext>
            </a:extLst>
          </p:cNvPr>
          <p:cNvGrpSpPr/>
          <p:nvPr/>
        </p:nvGrpSpPr>
        <p:grpSpPr>
          <a:xfrm>
            <a:off x="2267651" y="1539577"/>
            <a:ext cx="13752699" cy="7300388"/>
            <a:chOff x="0" y="0"/>
            <a:chExt cx="3622110" cy="1922736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F94B6823-9428-E8EF-2689-B2A49C61166B}"/>
                </a:ext>
              </a:extLst>
            </p:cNvPr>
            <p:cNvSpPr/>
            <p:nvPr/>
          </p:nvSpPr>
          <p:spPr>
            <a:xfrm>
              <a:off x="0" y="0"/>
              <a:ext cx="3622110" cy="1922736"/>
            </a:xfrm>
            <a:custGeom>
              <a:avLst/>
              <a:gdLst/>
              <a:ahLst/>
              <a:cxnLst/>
              <a:rect l="l" t="t" r="r" b="b"/>
              <a:pathLst>
                <a:path w="3622110" h="1922736">
                  <a:moveTo>
                    <a:pt x="0" y="0"/>
                  </a:moveTo>
                  <a:lnTo>
                    <a:pt x="3622110" y="0"/>
                  </a:lnTo>
                  <a:lnTo>
                    <a:pt x="3622110" y="1922736"/>
                  </a:lnTo>
                  <a:lnTo>
                    <a:pt x="0" y="1922736"/>
                  </a:lnTo>
                  <a:close/>
                </a:path>
              </a:pathLst>
            </a:custGeom>
            <a:solidFill>
              <a:srgbClr val="FFFFFF">
                <a:alpha val="88627"/>
              </a:srgbClr>
            </a:solidFill>
          </p:spPr>
          <p:txBody>
            <a:bodyPr/>
            <a:lstStyle/>
            <a:p>
              <a:r>
                <a:rPr lang="hr-HR" dirty="0"/>
                <a:t> </a:t>
              </a:r>
            </a:p>
            <a:p>
              <a:endParaRPr lang="hr-HR" dirty="0"/>
            </a:p>
            <a:p>
              <a:endParaRPr lang="hr-HR" dirty="0"/>
            </a:p>
            <a:p>
              <a:endParaRPr lang="hr-HR" dirty="0"/>
            </a:p>
            <a:p>
              <a:endParaRPr lang="hr-HR" dirty="0"/>
            </a:p>
            <a:p>
              <a:endParaRPr lang="hr-HR" dirty="0"/>
            </a:p>
            <a:p>
              <a:endParaRPr lang="hr-HR" dirty="0"/>
            </a:p>
            <a:p>
              <a:endParaRPr lang="hr-HR" dirty="0"/>
            </a:p>
            <a:p>
              <a:endParaRPr lang="hr-HR" dirty="0"/>
            </a:p>
            <a:p>
              <a:endParaRPr lang="hr-HR" dirty="0"/>
            </a:p>
            <a:p>
              <a:r>
                <a:rPr lang="hr-HR" dirty="0"/>
                <a:t>	</a:t>
              </a:r>
              <a:r>
                <a:rPr lang="hr-HR" sz="2800" dirty="0">
                  <a:latin typeface="Axiforma Book" panose="00000400000000000000" charset="-18"/>
                </a:rPr>
                <a:t>POVJERENJE VLASNIKA I MANAGEMENTA</a:t>
              </a:r>
            </a:p>
            <a:p>
              <a:r>
                <a:rPr lang="hr-HR" sz="2800" dirty="0">
                  <a:latin typeface="Axiforma Book" panose="00000400000000000000" charset="-18"/>
                </a:rPr>
                <a:t>			</a:t>
              </a:r>
            </a:p>
            <a:p>
              <a:r>
                <a:rPr lang="hr-HR" sz="2800" dirty="0">
                  <a:latin typeface="Axiforma Book" panose="00000400000000000000" charset="-18"/>
                </a:rPr>
                <a:t>									</a:t>
              </a:r>
            </a:p>
            <a:p>
              <a:endParaRPr lang="hr-HR" sz="2800" dirty="0">
                <a:latin typeface="Axiforma Book" panose="00000400000000000000" charset="-18"/>
              </a:endParaRPr>
            </a:p>
            <a:p>
              <a:endParaRPr lang="hr-HR" dirty="0"/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454ABCB3-E618-3C54-6149-7368F4E065E9}"/>
                </a:ext>
              </a:extLst>
            </p:cNvPr>
            <p:cNvSpPr txBox="1"/>
            <p:nvPr/>
          </p:nvSpPr>
          <p:spPr>
            <a:xfrm>
              <a:off x="0" y="-57150"/>
              <a:ext cx="3622110" cy="19798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7A125636-7393-8599-48CC-EB8F0542BF0D}"/>
              </a:ext>
            </a:extLst>
          </p:cNvPr>
          <p:cNvSpPr txBox="1"/>
          <p:nvPr/>
        </p:nvSpPr>
        <p:spPr>
          <a:xfrm>
            <a:off x="9154236" y="1816169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dirty="0">
                <a:latin typeface="Axiforma Black" panose="00000900000000000000" pitchFamily="2" charset="-18"/>
              </a:rPr>
              <a:t>partner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4ECC1CC-F895-620E-9E8E-8D42FACCF5AD}"/>
              </a:ext>
            </a:extLst>
          </p:cNvPr>
          <p:cNvSpPr txBox="1"/>
          <p:nvPr/>
        </p:nvSpPr>
        <p:spPr>
          <a:xfrm>
            <a:off x="10830636" y="2165644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dirty="0">
                <a:latin typeface="Axiforma Black" panose="00000900000000000000" pitchFamily="2" charset="-18"/>
              </a:rPr>
              <a:t>poslovne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855F718-E42E-EFDA-EB30-FAB5BCACBF32}"/>
              </a:ext>
            </a:extLst>
          </p:cNvPr>
          <p:cNvSpPr txBox="1"/>
          <p:nvPr/>
        </p:nvSpPr>
        <p:spPr>
          <a:xfrm>
            <a:off x="12735636" y="2567289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dirty="0">
                <a:latin typeface="Axiforma Black" panose="00000900000000000000" pitchFamily="2" charset="-18"/>
              </a:rPr>
              <a:t>uspješnosti</a:t>
            </a:r>
          </a:p>
        </p:txBody>
      </p:sp>
      <p:sp>
        <p:nvSpPr>
          <p:cNvPr id="6" name="Parallelogram 5">
            <a:extLst>
              <a:ext uri="{FF2B5EF4-FFF2-40B4-BE49-F238E27FC236}">
                <a16:creationId xmlns:a16="http://schemas.microsoft.com/office/drawing/2014/main" id="{80AA7507-517C-700A-7F67-FBA6EAA353CC}"/>
              </a:ext>
            </a:extLst>
          </p:cNvPr>
          <p:cNvSpPr/>
          <p:nvPr/>
        </p:nvSpPr>
        <p:spPr>
          <a:xfrm>
            <a:off x="2667000" y="3619500"/>
            <a:ext cx="7267926" cy="295914"/>
          </a:xfrm>
          <a:prstGeom prst="parallelogram">
            <a:avLst/>
          </a:prstGeom>
          <a:solidFill>
            <a:srgbClr val="4530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r-HR" sz="1800" dirty="0">
                <a:solidFill>
                  <a:schemeClr val="bg1"/>
                </a:solidFill>
                <a:latin typeface="Axiforma SemiBold" panose="00000700000000000000" pitchFamily="2" charset="-18"/>
              </a:rPr>
              <a:t>Fine’</a:t>
            </a:r>
            <a:r>
              <a:rPr lang="hr-HR" sz="1800" dirty="0">
                <a:solidFill>
                  <a:schemeClr val="bg1"/>
                </a:solidFill>
                <a:latin typeface="Axiforma Black" panose="00000900000000000000" pitchFamily="2" charset="-18"/>
              </a:rPr>
              <a:t>sa</a:t>
            </a:r>
            <a:r>
              <a:rPr lang="hr-HR" sz="1800" dirty="0">
                <a:solidFill>
                  <a:schemeClr val="bg1"/>
                </a:solidFill>
                <a:latin typeface="Axiforma SemiBold" panose="00000700000000000000" pitchFamily="2" charset="-18"/>
              </a:rPr>
              <a:t> Credos d.d., </a:t>
            </a:r>
            <a:r>
              <a:rPr lang="hr-HR" sz="1800" dirty="0">
                <a:solidFill>
                  <a:schemeClr val="bg1"/>
                </a:solidFill>
                <a:latin typeface="Axiforma Book" panose="00000400000000000000" pitchFamily="2" charset="-18"/>
              </a:rPr>
              <a:t>financijska kompanija</a:t>
            </a:r>
            <a:endParaRPr lang="hr-HR" dirty="0"/>
          </a:p>
        </p:txBody>
      </p:sp>
      <p:pic>
        <p:nvPicPr>
          <p:cNvPr id="9" name="Picture 8" descr="A gold logo with purple text&#10;&#10;Description automatically generated">
            <a:extLst>
              <a:ext uri="{FF2B5EF4-FFF2-40B4-BE49-F238E27FC236}">
                <a16:creationId xmlns:a16="http://schemas.microsoft.com/office/drawing/2014/main" id="{EBC58436-A49B-193F-9486-C44DB4178B3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1649794"/>
            <a:ext cx="2084490" cy="2084490"/>
          </a:xfrm>
          <a:prstGeom prst="rect">
            <a:avLst/>
          </a:prstGeom>
        </p:spPr>
      </p:pic>
      <p:sp>
        <p:nvSpPr>
          <p:cNvPr id="7" name="Freeform 7">
            <a:extLst>
              <a:ext uri="{FF2B5EF4-FFF2-40B4-BE49-F238E27FC236}">
                <a16:creationId xmlns:a16="http://schemas.microsoft.com/office/drawing/2014/main" id="{2A8F0F8C-BF9D-4A35-CBED-7F6D0D8DB06E}"/>
              </a:ext>
            </a:extLst>
          </p:cNvPr>
          <p:cNvSpPr/>
          <p:nvPr/>
        </p:nvSpPr>
        <p:spPr>
          <a:xfrm>
            <a:off x="10022484" y="8314707"/>
            <a:ext cx="8334920" cy="1366331"/>
          </a:xfrm>
          <a:custGeom>
            <a:avLst/>
            <a:gdLst/>
            <a:ahLst/>
            <a:cxnLst/>
            <a:rect l="l" t="t" r="r" b="b"/>
            <a:pathLst>
              <a:path w="8334920" h="1366331">
                <a:moveTo>
                  <a:pt x="0" y="0"/>
                </a:moveTo>
                <a:lnTo>
                  <a:pt x="8334920" y="0"/>
                </a:lnTo>
                <a:lnTo>
                  <a:pt x="8334920" y="1366330"/>
                </a:lnTo>
                <a:lnTo>
                  <a:pt x="0" y="13663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duotone>
                <a:prstClr val="black"/>
                <a:srgbClr val="7F3F98">
                  <a:tint val="45000"/>
                  <a:satMod val="400000"/>
                </a:srgbClr>
              </a:duotone>
            </a:blip>
            <a:stretch>
              <a:fillRect r="-35589" b="-35441"/>
            </a:stretch>
          </a:blipFill>
        </p:spPr>
        <p:txBody>
          <a:bodyPr/>
          <a:lstStyle/>
          <a:p>
            <a:endParaRPr lang="hr-HR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DB1BB23-B4B4-D22E-5053-5766FEF501C3}"/>
              </a:ext>
            </a:extLst>
          </p:cNvPr>
          <p:cNvSpPr txBox="1"/>
          <p:nvPr/>
        </p:nvSpPr>
        <p:spPr>
          <a:xfrm>
            <a:off x="13315763" y="8666738"/>
            <a:ext cx="27045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hr-HR" dirty="0">
                <a:solidFill>
                  <a:schemeClr val="bg1"/>
                </a:solidFill>
                <a:latin typeface="Axiforma Book" panose="00000400000000000000" pitchFamily="2" charset="-18"/>
              </a:rPr>
              <a:t>info@finesa-credos.hr</a:t>
            </a:r>
          </a:p>
          <a:p>
            <a:pPr algn="r"/>
            <a:r>
              <a:rPr lang="hr-HR" dirty="0">
                <a:solidFill>
                  <a:schemeClr val="bg1"/>
                </a:solidFill>
                <a:latin typeface="Axiforma Book" panose="00000400000000000000" pitchFamily="2" charset="-18"/>
              </a:rPr>
              <a:t>www.finesa-credos.hr</a:t>
            </a:r>
          </a:p>
        </p:txBody>
      </p:sp>
      <p:sp>
        <p:nvSpPr>
          <p:cNvPr id="14" name="AutoShape 2">
            <a:extLst>
              <a:ext uri="{FF2B5EF4-FFF2-40B4-BE49-F238E27FC236}">
                <a16:creationId xmlns:a16="http://schemas.microsoft.com/office/drawing/2014/main" id="{8120C04F-B7BA-129F-9A7F-87D1CB40D56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991600" y="49911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r-HR"/>
          </a:p>
        </p:txBody>
      </p:sp>
      <p:pic>
        <p:nvPicPr>
          <p:cNvPr id="19" name="Slika 18">
            <a:extLst>
              <a:ext uri="{FF2B5EF4-FFF2-40B4-BE49-F238E27FC236}">
                <a16:creationId xmlns:a16="http://schemas.microsoft.com/office/drawing/2014/main" id="{7D15F0F5-E5D5-1489-2C20-CD60E93240A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05600" y="4799269"/>
            <a:ext cx="4343400" cy="3515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1737057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B254A5-A2EE-4640-7A20-428583C978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  <a:extLst>
              <a:ext uri="{FF2B5EF4-FFF2-40B4-BE49-F238E27FC236}">
                <a16:creationId xmlns:a16="http://schemas.microsoft.com/office/drawing/2014/main" id="{D7500D68-811A-3599-AD56-37EC6B186E4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-12119" y="0"/>
            <a:ext cx="18452519" cy="10379542"/>
          </a:xfrm>
          <a:prstGeom prst="rect">
            <a:avLst/>
          </a:prstGeom>
        </p:spPr>
      </p:pic>
      <p:grpSp>
        <p:nvGrpSpPr>
          <p:cNvPr id="3" name="Group 3">
            <a:extLst>
              <a:ext uri="{FF2B5EF4-FFF2-40B4-BE49-F238E27FC236}">
                <a16:creationId xmlns:a16="http://schemas.microsoft.com/office/drawing/2014/main" id="{1163095D-67CD-01C1-E2EF-58BB1742049D}"/>
              </a:ext>
            </a:extLst>
          </p:cNvPr>
          <p:cNvGrpSpPr/>
          <p:nvPr/>
        </p:nvGrpSpPr>
        <p:grpSpPr>
          <a:xfrm>
            <a:off x="2267651" y="1539577"/>
            <a:ext cx="13752699" cy="7300388"/>
            <a:chOff x="0" y="0"/>
            <a:chExt cx="3622110" cy="1922736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BEB2A667-271D-6A13-9308-4F26789D37C5}"/>
                </a:ext>
              </a:extLst>
            </p:cNvPr>
            <p:cNvSpPr/>
            <p:nvPr/>
          </p:nvSpPr>
          <p:spPr>
            <a:xfrm>
              <a:off x="0" y="0"/>
              <a:ext cx="3622110" cy="1922736"/>
            </a:xfrm>
            <a:custGeom>
              <a:avLst/>
              <a:gdLst/>
              <a:ahLst/>
              <a:cxnLst/>
              <a:rect l="l" t="t" r="r" b="b"/>
              <a:pathLst>
                <a:path w="3622110" h="1922736">
                  <a:moveTo>
                    <a:pt x="0" y="0"/>
                  </a:moveTo>
                  <a:lnTo>
                    <a:pt x="3622110" y="0"/>
                  </a:lnTo>
                  <a:lnTo>
                    <a:pt x="3622110" y="1922736"/>
                  </a:lnTo>
                  <a:lnTo>
                    <a:pt x="0" y="1922736"/>
                  </a:lnTo>
                  <a:close/>
                </a:path>
              </a:pathLst>
            </a:custGeom>
            <a:solidFill>
              <a:srgbClr val="FFFFFF">
                <a:alpha val="88627"/>
              </a:srgbClr>
            </a:solidFill>
          </p:spPr>
          <p:txBody>
            <a:bodyPr/>
            <a:lstStyle/>
            <a:p>
              <a:r>
                <a:rPr lang="hr-HR" dirty="0"/>
                <a:t> </a:t>
              </a: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6EE47D47-F04B-3419-86DA-CF19439063A3}"/>
                </a:ext>
              </a:extLst>
            </p:cNvPr>
            <p:cNvSpPr txBox="1"/>
            <p:nvPr/>
          </p:nvSpPr>
          <p:spPr>
            <a:xfrm>
              <a:off x="0" y="-57150"/>
              <a:ext cx="3622110" cy="19798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E4CB5EFC-8098-F7ED-5AD4-D22052129A23}"/>
              </a:ext>
            </a:extLst>
          </p:cNvPr>
          <p:cNvSpPr txBox="1"/>
          <p:nvPr/>
        </p:nvSpPr>
        <p:spPr>
          <a:xfrm>
            <a:off x="9154236" y="1816169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dirty="0">
                <a:latin typeface="Axiforma Black" panose="00000900000000000000" pitchFamily="2" charset="-18"/>
              </a:rPr>
              <a:t>partner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D3F82E6-B16B-CEA6-69D7-F3700C671A7B}"/>
              </a:ext>
            </a:extLst>
          </p:cNvPr>
          <p:cNvSpPr txBox="1"/>
          <p:nvPr/>
        </p:nvSpPr>
        <p:spPr>
          <a:xfrm>
            <a:off x="10830636" y="2165644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dirty="0">
                <a:latin typeface="Axiforma Black" panose="00000900000000000000" pitchFamily="2" charset="-18"/>
              </a:rPr>
              <a:t>poslovne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81D9027-6CA4-FFCD-7D9A-ED4F48CA3BE6}"/>
              </a:ext>
            </a:extLst>
          </p:cNvPr>
          <p:cNvSpPr txBox="1"/>
          <p:nvPr/>
        </p:nvSpPr>
        <p:spPr>
          <a:xfrm>
            <a:off x="12735636" y="2567289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dirty="0">
                <a:latin typeface="Axiforma Black" panose="00000900000000000000" pitchFamily="2" charset="-18"/>
              </a:rPr>
              <a:t>uspješnosti</a:t>
            </a:r>
          </a:p>
        </p:txBody>
      </p:sp>
      <p:sp>
        <p:nvSpPr>
          <p:cNvPr id="6" name="Parallelogram 5">
            <a:extLst>
              <a:ext uri="{FF2B5EF4-FFF2-40B4-BE49-F238E27FC236}">
                <a16:creationId xmlns:a16="http://schemas.microsoft.com/office/drawing/2014/main" id="{2AB2F30B-2320-EDB1-0F22-503234893589}"/>
              </a:ext>
            </a:extLst>
          </p:cNvPr>
          <p:cNvSpPr/>
          <p:nvPr/>
        </p:nvSpPr>
        <p:spPr>
          <a:xfrm>
            <a:off x="2667000" y="3619500"/>
            <a:ext cx="7267926" cy="295914"/>
          </a:xfrm>
          <a:prstGeom prst="parallelogram">
            <a:avLst/>
          </a:prstGeom>
          <a:solidFill>
            <a:srgbClr val="4530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r-HR" sz="1800" dirty="0">
                <a:solidFill>
                  <a:schemeClr val="bg1"/>
                </a:solidFill>
                <a:latin typeface="Axiforma SemiBold" panose="00000700000000000000" pitchFamily="2" charset="-18"/>
              </a:rPr>
              <a:t>Fine’</a:t>
            </a:r>
            <a:r>
              <a:rPr lang="hr-HR" sz="1800" dirty="0">
                <a:solidFill>
                  <a:schemeClr val="bg1"/>
                </a:solidFill>
                <a:latin typeface="Axiforma Black" panose="00000900000000000000" pitchFamily="2" charset="-18"/>
              </a:rPr>
              <a:t>sa</a:t>
            </a:r>
            <a:r>
              <a:rPr lang="hr-HR" sz="1800" dirty="0">
                <a:solidFill>
                  <a:schemeClr val="bg1"/>
                </a:solidFill>
                <a:latin typeface="Axiforma SemiBold" panose="00000700000000000000" pitchFamily="2" charset="-18"/>
              </a:rPr>
              <a:t> Credos d.d., </a:t>
            </a:r>
            <a:r>
              <a:rPr lang="hr-HR" sz="1800" dirty="0">
                <a:solidFill>
                  <a:schemeClr val="bg1"/>
                </a:solidFill>
                <a:latin typeface="Axiforma Book" panose="00000400000000000000" pitchFamily="2" charset="-18"/>
              </a:rPr>
              <a:t>financijska kompanija</a:t>
            </a:r>
            <a:endParaRPr lang="hr-HR" dirty="0"/>
          </a:p>
        </p:txBody>
      </p:sp>
      <p:pic>
        <p:nvPicPr>
          <p:cNvPr id="9" name="Picture 8" descr="A gold logo with purple text&#10;&#10;Description automatically generated">
            <a:extLst>
              <a:ext uri="{FF2B5EF4-FFF2-40B4-BE49-F238E27FC236}">
                <a16:creationId xmlns:a16="http://schemas.microsoft.com/office/drawing/2014/main" id="{BCDA6DA0-4DCA-5DFB-174A-F3DCFFAC26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1649794"/>
            <a:ext cx="2084490" cy="2084490"/>
          </a:xfrm>
          <a:prstGeom prst="rect">
            <a:avLst/>
          </a:prstGeom>
        </p:spPr>
      </p:pic>
      <p:sp>
        <p:nvSpPr>
          <p:cNvPr id="7" name="Freeform 7">
            <a:extLst>
              <a:ext uri="{FF2B5EF4-FFF2-40B4-BE49-F238E27FC236}">
                <a16:creationId xmlns:a16="http://schemas.microsoft.com/office/drawing/2014/main" id="{35EE40FB-BF0F-7B8D-2A71-F98B0FBA4A68}"/>
              </a:ext>
            </a:extLst>
          </p:cNvPr>
          <p:cNvSpPr/>
          <p:nvPr/>
        </p:nvSpPr>
        <p:spPr>
          <a:xfrm>
            <a:off x="10022484" y="8314707"/>
            <a:ext cx="8334920" cy="1366331"/>
          </a:xfrm>
          <a:custGeom>
            <a:avLst/>
            <a:gdLst/>
            <a:ahLst/>
            <a:cxnLst/>
            <a:rect l="l" t="t" r="r" b="b"/>
            <a:pathLst>
              <a:path w="8334920" h="1366331">
                <a:moveTo>
                  <a:pt x="0" y="0"/>
                </a:moveTo>
                <a:lnTo>
                  <a:pt x="8334920" y="0"/>
                </a:lnTo>
                <a:lnTo>
                  <a:pt x="8334920" y="1366330"/>
                </a:lnTo>
                <a:lnTo>
                  <a:pt x="0" y="13663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duotone>
                <a:prstClr val="black"/>
                <a:srgbClr val="7F3F98">
                  <a:tint val="45000"/>
                  <a:satMod val="400000"/>
                </a:srgbClr>
              </a:duotone>
            </a:blip>
            <a:stretch>
              <a:fillRect r="-35589" b="-35441"/>
            </a:stretch>
          </a:blipFill>
        </p:spPr>
        <p:txBody>
          <a:bodyPr/>
          <a:lstStyle/>
          <a:p>
            <a:endParaRPr lang="hr-HR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FF9E6B4-0237-A52B-2532-88ECAFD1E503}"/>
              </a:ext>
            </a:extLst>
          </p:cNvPr>
          <p:cNvSpPr txBox="1"/>
          <p:nvPr/>
        </p:nvSpPr>
        <p:spPr>
          <a:xfrm>
            <a:off x="13315763" y="8666738"/>
            <a:ext cx="27045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hr-HR" dirty="0">
                <a:solidFill>
                  <a:schemeClr val="bg1"/>
                </a:solidFill>
                <a:latin typeface="Axiforma Book" panose="00000400000000000000" pitchFamily="2" charset="-18"/>
              </a:rPr>
              <a:t>info@finesa-credos.hr</a:t>
            </a:r>
          </a:p>
          <a:p>
            <a:pPr algn="r"/>
            <a:r>
              <a:rPr lang="hr-HR" dirty="0">
                <a:solidFill>
                  <a:schemeClr val="bg1"/>
                </a:solidFill>
                <a:latin typeface="Axiforma Book" panose="00000400000000000000" pitchFamily="2" charset="-18"/>
              </a:rPr>
              <a:t>www.finesa-credos.hr</a:t>
            </a:r>
          </a:p>
        </p:txBody>
      </p:sp>
      <p:sp>
        <p:nvSpPr>
          <p:cNvPr id="14" name="AutoShape 2">
            <a:extLst>
              <a:ext uri="{FF2B5EF4-FFF2-40B4-BE49-F238E27FC236}">
                <a16:creationId xmlns:a16="http://schemas.microsoft.com/office/drawing/2014/main" id="{7DF30556-F34E-C0F4-3EE2-1105D690A96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991600" y="49911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r-HR"/>
          </a:p>
        </p:txBody>
      </p:sp>
      <p:pic>
        <p:nvPicPr>
          <p:cNvPr id="16" name="Slika 15">
            <a:extLst>
              <a:ext uri="{FF2B5EF4-FFF2-40B4-BE49-F238E27FC236}">
                <a16:creationId xmlns:a16="http://schemas.microsoft.com/office/drawing/2014/main" id="{FF576DC7-586D-E670-B240-310A7D14D46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4233212"/>
            <a:ext cx="8153400" cy="3888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329243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3D68A3-2719-6264-33DA-0608FA6068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  <a:extLst>
              <a:ext uri="{FF2B5EF4-FFF2-40B4-BE49-F238E27FC236}">
                <a16:creationId xmlns:a16="http://schemas.microsoft.com/office/drawing/2014/main" id="{1FA636D1-8284-8E3F-573A-B75A59DFD91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-12119" y="0"/>
            <a:ext cx="18452519" cy="10379542"/>
          </a:xfrm>
          <a:prstGeom prst="rect">
            <a:avLst/>
          </a:prstGeom>
        </p:spPr>
      </p:pic>
      <p:grpSp>
        <p:nvGrpSpPr>
          <p:cNvPr id="3" name="Group 3">
            <a:extLst>
              <a:ext uri="{FF2B5EF4-FFF2-40B4-BE49-F238E27FC236}">
                <a16:creationId xmlns:a16="http://schemas.microsoft.com/office/drawing/2014/main" id="{13752F17-B41D-7D56-5A70-C7C6AC0F43C8}"/>
              </a:ext>
            </a:extLst>
          </p:cNvPr>
          <p:cNvGrpSpPr/>
          <p:nvPr/>
        </p:nvGrpSpPr>
        <p:grpSpPr>
          <a:xfrm>
            <a:off x="2267651" y="1539577"/>
            <a:ext cx="13752699" cy="7300388"/>
            <a:chOff x="0" y="0"/>
            <a:chExt cx="3622110" cy="1922736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800AEF75-9E2E-2FF5-AB9D-2CD03DCB78A2}"/>
                </a:ext>
              </a:extLst>
            </p:cNvPr>
            <p:cNvSpPr/>
            <p:nvPr/>
          </p:nvSpPr>
          <p:spPr>
            <a:xfrm>
              <a:off x="0" y="0"/>
              <a:ext cx="3622110" cy="1922736"/>
            </a:xfrm>
            <a:custGeom>
              <a:avLst/>
              <a:gdLst/>
              <a:ahLst/>
              <a:cxnLst/>
              <a:rect l="l" t="t" r="r" b="b"/>
              <a:pathLst>
                <a:path w="3622110" h="1922736">
                  <a:moveTo>
                    <a:pt x="0" y="0"/>
                  </a:moveTo>
                  <a:lnTo>
                    <a:pt x="3622110" y="0"/>
                  </a:lnTo>
                  <a:lnTo>
                    <a:pt x="3622110" y="1922736"/>
                  </a:lnTo>
                  <a:lnTo>
                    <a:pt x="0" y="1922736"/>
                  </a:lnTo>
                  <a:close/>
                </a:path>
              </a:pathLst>
            </a:custGeom>
            <a:solidFill>
              <a:srgbClr val="FFFFFF">
                <a:alpha val="88627"/>
              </a:srgbClr>
            </a:solidFill>
          </p:spPr>
          <p:txBody>
            <a:bodyPr/>
            <a:lstStyle/>
            <a:p>
              <a:r>
                <a:rPr lang="hr-HR" dirty="0"/>
                <a:t> </a:t>
              </a: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0891846A-8C0E-998E-E34C-18D23D38331C}"/>
                </a:ext>
              </a:extLst>
            </p:cNvPr>
            <p:cNvSpPr txBox="1"/>
            <p:nvPr/>
          </p:nvSpPr>
          <p:spPr>
            <a:xfrm>
              <a:off x="0" y="-57150"/>
              <a:ext cx="3622110" cy="19798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3" name="TekstniOkvir 12">
            <a:extLst>
              <a:ext uri="{FF2B5EF4-FFF2-40B4-BE49-F238E27FC236}">
                <a16:creationId xmlns:a16="http://schemas.microsoft.com/office/drawing/2014/main" id="{6D4127BE-936F-ABB3-AC58-24FD76FEDA9B}"/>
              </a:ext>
            </a:extLst>
          </p:cNvPr>
          <p:cNvSpPr txBox="1"/>
          <p:nvPr/>
        </p:nvSpPr>
        <p:spPr>
          <a:xfrm>
            <a:off x="2716450" y="3924300"/>
            <a:ext cx="12752149" cy="48336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1600" spc="-1" dirty="0">
                <a:solidFill>
                  <a:schemeClr val="dk1"/>
                </a:solidFill>
                <a:latin typeface="Abadi" panose="020B0604020104020204" pitchFamily="34" charset="-18"/>
              </a:rPr>
              <a:t> </a:t>
            </a:r>
            <a:endParaRPr lang="hr-HR" sz="1600" spc="-1" dirty="0">
              <a:solidFill>
                <a:srgbClr val="000000"/>
              </a:solidFill>
              <a:latin typeface="Abadi" panose="020B0604020104020204" pitchFamily="34" charset="-18"/>
            </a:endParaRPr>
          </a:p>
          <a:p>
            <a:r>
              <a:rPr lang="hr-HR" sz="2800" spc="-1" dirty="0">
                <a:solidFill>
                  <a:schemeClr val="dk1"/>
                </a:solidFill>
                <a:latin typeface="Axiforma Book" panose="00000400000000000000" charset="-18"/>
              </a:rPr>
              <a:t>FINE’SA ŠTEDNA ULAGANJA</a:t>
            </a:r>
            <a:r>
              <a:rPr lang="hr-HR" sz="1600" spc="-1" dirty="0">
                <a:solidFill>
                  <a:schemeClr val="dk1"/>
                </a:solidFill>
                <a:latin typeface="Abadi" panose="020B0604020104020204" pitchFamily="34" charset="-18"/>
              </a:rPr>
              <a:t>:</a:t>
            </a:r>
            <a:endParaRPr lang="hr-HR" sz="1600" spc="-1" dirty="0">
              <a:solidFill>
                <a:srgbClr val="000000"/>
              </a:solidFill>
              <a:latin typeface="Abadi" panose="020B0604020104020204" pitchFamily="34" charset="-18"/>
            </a:endParaRPr>
          </a:p>
          <a:p>
            <a:endParaRPr lang="hr-HR" sz="1600" spc="-1" dirty="0">
              <a:solidFill>
                <a:srgbClr val="000000"/>
              </a:solidFill>
              <a:latin typeface="Abadi" panose="020B0604020104020204" pitchFamily="34" charset="-18"/>
            </a:endParaRPr>
          </a:p>
          <a:p>
            <a:r>
              <a:rPr lang="hr-HR" sz="2400" u="sng" spc="-1" dirty="0">
                <a:solidFill>
                  <a:schemeClr val="dk1"/>
                </a:solidFill>
                <a:latin typeface="Abadi" panose="020B0604020104020204" pitchFamily="34" charset="-18"/>
              </a:rPr>
              <a:t>1. za privatne osobe</a:t>
            </a:r>
            <a:endParaRPr lang="hr-HR" sz="2400" u="sng" spc="-1" dirty="0">
              <a:solidFill>
                <a:srgbClr val="000000"/>
              </a:solidFill>
              <a:latin typeface="Abadi" panose="020B0604020104020204" pitchFamily="34" charset="-18"/>
            </a:endParaRPr>
          </a:p>
          <a:p>
            <a:r>
              <a:rPr lang="hr-HR" sz="2400" spc="-1" dirty="0">
                <a:solidFill>
                  <a:schemeClr val="dk1"/>
                </a:solidFill>
                <a:latin typeface="Abadi" panose="020B0604020104020204" pitchFamily="34" charset="-18"/>
              </a:rPr>
              <a:t>- predstavljaju vid ulaganja upisom korporativnih obveznica</a:t>
            </a:r>
            <a:endParaRPr lang="hr-HR" sz="2400" spc="-1" dirty="0">
              <a:solidFill>
                <a:srgbClr val="000000"/>
              </a:solidFill>
              <a:latin typeface="Abadi" panose="020B0604020104020204" pitchFamily="34" charset="-18"/>
            </a:endParaRPr>
          </a:p>
          <a:p>
            <a:pPr>
              <a:lnSpc>
                <a:spcPct val="108000"/>
              </a:lnSpc>
              <a:spcAft>
                <a:spcPts val="799"/>
              </a:spcAft>
            </a:pPr>
            <a:endParaRPr lang="hr-HR" sz="2400" spc="-1" dirty="0">
              <a:solidFill>
                <a:schemeClr val="dk1"/>
              </a:solidFill>
              <a:latin typeface="Abadi" panose="020B0604020104020204" pitchFamily="34" charset="-18"/>
              <a:ea typeface="Aptos"/>
            </a:endParaRPr>
          </a:p>
          <a:p>
            <a:pPr>
              <a:lnSpc>
                <a:spcPct val="108000"/>
              </a:lnSpc>
              <a:spcAft>
                <a:spcPts val="799"/>
              </a:spcAft>
            </a:pPr>
            <a:r>
              <a:rPr lang="hr-HR" sz="2400" spc="-1" dirty="0">
                <a:solidFill>
                  <a:schemeClr val="dk1"/>
                </a:solidFill>
                <a:latin typeface="Abadi" panose="020B0604020104020204" pitchFamily="34" charset="-18"/>
                <a:ea typeface="Aptos"/>
              </a:rPr>
              <a:t>POVIJEST:</a:t>
            </a:r>
            <a:endParaRPr lang="hr-HR" sz="2400" spc="-1" dirty="0">
              <a:solidFill>
                <a:srgbClr val="000000"/>
              </a:solidFill>
              <a:latin typeface="Abadi" panose="020B0604020104020204" pitchFamily="34" charset="-18"/>
              <a:ea typeface="Aptos"/>
            </a:endParaRPr>
          </a:p>
          <a:p>
            <a:pPr>
              <a:lnSpc>
                <a:spcPct val="108000"/>
              </a:lnSpc>
              <a:spcAft>
                <a:spcPts val="799"/>
              </a:spcAft>
            </a:pPr>
            <a:r>
              <a:rPr lang="hr-HR" sz="2400" spc="-1" dirty="0">
                <a:solidFill>
                  <a:schemeClr val="dk1"/>
                </a:solidFill>
                <a:latin typeface="Abadi" panose="020B0604020104020204" pitchFamily="34" charset="-18"/>
                <a:ea typeface="Aptos"/>
              </a:rPr>
              <a:t>- 2009.godine prvo izdanje komercijalnih zapisa društva </a:t>
            </a:r>
            <a:r>
              <a:rPr lang="hr-HR" sz="2400" spc="-1" dirty="0" err="1">
                <a:solidFill>
                  <a:schemeClr val="dk1"/>
                </a:solidFill>
                <a:latin typeface="Abadi" panose="020B0604020104020204" pitchFamily="34" charset="-18"/>
                <a:ea typeface="Aptos"/>
              </a:rPr>
              <a:t>Fine'sa</a:t>
            </a:r>
            <a:r>
              <a:rPr lang="hr-HR" sz="2400" spc="-1" dirty="0">
                <a:solidFill>
                  <a:schemeClr val="dk1"/>
                </a:solidFill>
                <a:latin typeface="Abadi" panose="020B0604020104020204" pitchFamily="34" charset="-18"/>
                <a:ea typeface="Aptos"/>
              </a:rPr>
              <a:t> </a:t>
            </a:r>
            <a:r>
              <a:rPr lang="hr-HR" sz="2400" spc="-1" dirty="0" err="1">
                <a:solidFill>
                  <a:schemeClr val="dk1"/>
                </a:solidFill>
                <a:latin typeface="Abadi" panose="020B0604020104020204" pitchFamily="34" charset="-18"/>
                <a:ea typeface="Aptos"/>
              </a:rPr>
              <a:t>Credos</a:t>
            </a:r>
            <a:r>
              <a:rPr lang="hr-HR" sz="2400" spc="-1" dirty="0">
                <a:solidFill>
                  <a:schemeClr val="dk1"/>
                </a:solidFill>
                <a:latin typeface="Abadi" panose="020B0604020104020204" pitchFamily="34" charset="-18"/>
                <a:ea typeface="Aptos"/>
              </a:rPr>
              <a:t> d.d., financijska kompanija</a:t>
            </a:r>
            <a:endParaRPr lang="hr-HR" sz="2400" spc="-1" dirty="0">
              <a:solidFill>
                <a:srgbClr val="000000"/>
              </a:solidFill>
              <a:latin typeface="Abadi" panose="020B0604020104020204" pitchFamily="34" charset="-18"/>
              <a:ea typeface="Aptos"/>
            </a:endParaRPr>
          </a:p>
          <a:p>
            <a:pPr>
              <a:lnSpc>
                <a:spcPct val="108000"/>
              </a:lnSpc>
              <a:spcAft>
                <a:spcPts val="799"/>
              </a:spcAft>
            </a:pPr>
            <a:r>
              <a:rPr lang="hr-HR" sz="2400" spc="-1" dirty="0">
                <a:solidFill>
                  <a:schemeClr val="dk1"/>
                </a:solidFill>
                <a:latin typeface="Abadi" panose="020B0604020104020204" pitchFamily="34" charset="-18"/>
                <a:ea typeface="Aptos"/>
              </a:rPr>
              <a:t>- od 2015.godine izdano nekoliko tranši </a:t>
            </a:r>
            <a:r>
              <a:rPr lang="hr-HR" sz="2400" b="1" spc="-1" dirty="0">
                <a:solidFill>
                  <a:schemeClr val="dk1"/>
                </a:solidFill>
                <a:latin typeface="Abadi" panose="020B0604020104020204" pitchFamily="34" charset="-18"/>
                <a:ea typeface="Aptos"/>
              </a:rPr>
              <a:t>korporativnih obveznica ukupnog iznosa od 50.000.000,00 EUR (podaci SKDD-a) </a:t>
            </a:r>
            <a:r>
              <a:rPr lang="hr-HR" sz="2400" spc="-1" dirty="0">
                <a:solidFill>
                  <a:schemeClr val="dk1"/>
                </a:solidFill>
                <a:latin typeface="Abadi" panose="020B0604020104020204" pitchFamily="34" charset="-18"/>
                <a:ea typeface="Aptos CE"/>
              </a:rPr>
              <a:t>s dospijećem 36, 60 i 84 mjeseci uz fiksnu i neoporezivu kamatu s mjesečnom ili godišnjom isplatom prinosa</a:t>
            </a:r>
            <a:endParaRPr lang="hr-HR" sz="2400" spc="-1" dirty="0">
              <a:solidFill>
                <a:srgbClr val="000000"/>
              </a:solidFill>
              <a:latin typeface="Abadi" panose="020B0604020104020204" pitchFamily="34" charset="-18"/>
              <a:ea typeface="Aptos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0AEA268-F622-8564-D591-CD03E19AE59E}"/>
              </a:ext>
            </a:extLst>
          </p:cNvPr>
          <p:cNvSpPr txBox="1"/>
          <p:nvPr/>
        </p:nvSpPr>
        <p:spPr>
          <a:xfrm>
            <a:off x="9154236" y="1816169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dirty="0">
                <a:latin typeface="Axiforma Black" panose="00000900000000000000" pitchFamily="2" charset="-18"/>
              </a:rPr>
              <a:t>partner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F1ACC7A-9C31-9ED5-7A9A-13C25A59A79C}"/>
              </a:ext>
            </a:extLst>
          </p:cNvPr>
          <p:cNvSpPr txBox="1"/>
          <p:nvPr/>
        </p:nvSpPr>
        <p:spPr>
          <a:xfrm>
            <a:off x="10830636" y="2165644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dirty="0">
                <a:latin typeface="Axiforma Black" panose="00000900000000000000" pitchFamily="2" charset="-18"/>
              </a:rPr>
              <a:t>poslovne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2ACB61C-F6CD-A7DD-EFEE-F33B226C090D}"/>
              </a:ext>
            </a:extLst>
          </p:cNvPr>
          <p:cNvSpPr txBox="1"/>
          <p:nvPr/>
        </p:nvSpPr>
        <p:spPr>
          <a:xfrm>
            <a:off x="12735636" y="2567289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dirty="0">
                <a:latin typeface="Axiforma Black" panose="00000900000000000000" pitchFamily="2" charset="-18"/>
              </a:rPr>
              <a:t>uspješnosti</a:t>
            </a:r>
          </a:p>
        </p:txBody>
      </p:sp>
      <p:sp>
        <p:nvSpPr>
          <p:cNvPr id="6" name="Parallelogram 5">
            <a:extLst>
              <a:ext uri="{FF2B5EF4-FFF2-40B4-BE49-F238E27FC236}">
                <a16:creationId xmlns:a16="http://schemas.microsoft.com/office/drawing/2014/main" id="{CA831003-058D-C6DD-29C9-DA83C2D2D679}"/>
              </a:ext>
            </a:extLst>
          </p:cNvPr>
          <p:cNvSpPr/>
          <p:nvPr/>
        </p:nvSpPr>
        <p:spPr>
          <a:xfrm>
            <a:off x="2667000" y="3619500"/>
            <a:ext cx="7267926" cy="295914"/>
          </a:xfrm>
          <a:prstGeom prst="parallelogram">
            <a:avLst/>
          </a:prstGeom>
          <a:solidFill>
            <a:srgbClr val="4530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r-HR" sz="1800" dirty="0">
                <a:solidFill>
                  <a:schemeClr val="bg1"/>
                </a:solidFill>
                <a:latin typeface="Axiforma SemiBold" panose="00000700000000000000" pitchFamily="2" charset="-18"/>
              </a:rPr>
              <a:t>Fine’</a:t>
            </a:r>
            <a:r>
              <a:rPr lang="hr-HR" sz="1800" dirty="0">
                <a:solidFill>
                  <a:schemeClr val="bg1"/>
                </a:solidFill>
                <a:latin typeface="Axiforma Black" panose="00000900000000000000" pitchFamily="2" charset="-18"/>
              </a:rPr>
              <a:t>sa</a:t>
            </a:r>
            <a:r>
              <a:rPr lang="hr-HR" sz="1800" dirty="0">
                <a:solidFill>
                  <a:schemeClr val="bg1"/>
                </a:solidFill>
                <a:latin typeface="Axiforma SemiBold" panose="00000700000000000000" pitchFamily="2" charset="-18"/>
              </a:rPr>
              <a:t> Credos d.d., </a:t>
            </a:r>
            <a:r>
              <a:rPr lang="hr-HR" sz="1800" dirty="0">
                <a:solidFill>
                  <a:schemeClr val="bg1"/>
                </a:solidFill>
                <a:latin typeface="Axiforma Book" panose="00000400000000000000" pitchFamily="2" charset="-18"/>
              </a:rPr>
              <a:t>financijska kompanija</a:t>
            </a:r>
            <a:endParaRPr lang="hr-HR" dirty="0"/>
          </a:p>
        </p:txBody>
      </p:sp>
      <p:pic>
        <p:nvPicPr>
          <p:cNvPr id="9" name="Picture 8" descr="A gold logo with purple text&#10;&#10;Description automatically generated">
            <a:extLst>
              <a:ext uri="{FF2B5EF4-FFF2-40B4-BE49-F238E27FC236}">
                <a16:creationId xmlns:a16="http://schemas.microsoft.com/office/drawing/2014/main" id="{9CB60EB0-F61A-D62B-09A8-884C81C9188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1649794"/>
            <a:ext cx="2084490" cy="2084490"/>
          </a:xfrm>
          <a:prstGeom prst="rect">
            <a:avLst/>
          </a:prstGeom>
        </p:spPr>
      </p:pic>
      <p:sp>
        <p:nvSpPr>
          <p:cNvPr id="7" name="Freeform 7">
            <a:extLst>
              <a:ext uri="{FF2B5EF4-FFF2-40B4-BE49-F238E27FC236}">
                <a16:creationId xmlns:a16="http://schemas.microsoft.com/office/drawing/2014/main" id="{3B6B5A08-74DE-4AB2-8BB7-A05B47146557}"/>
              </a:ext>
            </a:extLst>
          </p:cNvPr>
          <p:cNvSpPr/>
          <p:nvPr/>
        </p:nvSpPr>
        <p:spPr>
          <a:xfrm>
            <a:off x="10022484" y="8314707"/>
            <a:ext cx="8334920" cy="1366331"/>
          </a:xfrm>
          <a:custGeom>
            <a:avLst/>
            <a:gdLst/>
            <a:ahLst/>
            <a:cxnLst/>
            <a:rect l="l" t="t" r="r" b="b"/>
            <a:pathLst>
              <a:path w="8334920" h="1366331">
                <a:moveTo>
                  <a:pt x="0" y="0"/>
                </a:moveTo>
                <a:lnTo>
                  <a:pt x="8334920" y="0"/>
                </a:lnTo>
                <a:lnTo>
                  <a:pt x="8334920" y="1366330"/>
                </a:lnTo>
                <a:lnTo>
                  <a:pt x="0" y="13663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duotone>
                <a:prstClr val="black"/>
                <a:srgbClr val="7F3F98">
                  <a:tint val="45000"/>
                  <a:satMod val="400000"/>
                </a:srgbClr>
              </a:duotone>
            </a:blip>
            <a:stretch>
              <a:fillRect r="-35589" b="-35441"/>
            </a:stretch>
          </a:blipFill>
        </p:spPr>
        <p:txBody>
          <a:bodyPr/>
          <a:lstStyle/>
          <a:p>
            <a:endParaRPr lang="hr-HR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298DB13-D897-1D63-ECF2-DCEEC02E5DC3}"/>
              </a:ext>
            </a:extLst>
          </p:cNvPr>
          <p:cNvSpPr txBox="1"/>
          <p:nvPr/>
        </p:nvSpPr>
        <p:spPr>
          <a:xfrm>
            <a:off x="13315763" y="8666738"/>
            <a:ext cx="27045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hr-HR" dirty="0">
                <a:solidFill>
                  <a:schemeClr val="bg1"/>
                </a:solidFill>
                <a:latin typeface="Axiforma Book" panose="00000400000000000000" pitchFamily="2" charset="-18"/>
              </a:rPr>
              <a:t>info@finesa-credos.hr</a:t>
            </a:r>
          </a:p>
          <a:p>
            <a:pPr algn="r"/>
            <a:r>
              <a:rPr lang="hr-HR" dirty="0">
                <a:solidFill>
                  <a:schemeClr val="bg1"/>
                </a:solidFill>
                <a:latin typeface="Axiforma Book" panose="00000400000000000000" pitchFamily="2" charset="-18"/>
              </a:rPr>
              <a:t>www.finesa-credos.hr</a:t>
            </a:r>
          </a:p>
        </p:txBody>
      </p:sp>
    </p:spTree>
    <p:extLst>
      <p:ext uri="{BB962C8B-B14F-4D97-AF65-F5344CB8AC3E}">
        <p14:creationId xmlns:p14="http://schemas.microsoft.com/office/powerpoint/2010/main" val="256153987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CC72D8-D0E4-BEEC-0FF7-3D4A45BFA7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  <a:extLst>
              <a:ext uri="{FF2B5EF4-FFF2-40B4-BE49-F238E27FC236}">
                <a16:creationId xmlns:a16="http://schemas.microsoft.com/office/drawing/2014/main" id="{15E2F642-F09B-4D6D-F5A0-A1CBD3B2C9D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-12119" y="0"/>
            <a:ext cx="18452519" cy="10379542"/>
          </a:xfrm>
          <a:prstGeom prst="rect">
            <a:avLst/>
          </a:prstGeom>
        </p:spPr>
      </p:pic>
      <p:grpSp>
        <p:nvGrpSpPr>
          <p:cNvPr id="3" name="Group 3">
            <a:extLst>
              <a:ext uri="{FF2B5EF4-FFF2-40B4-BE49-F238E27FC236}">
                <a16:creationId xmlns:a16="http://schemas.microsoft.com/office/drawing/2014/main" id="{711A691F-8A0E-11BE-35F5-72E9387EFCF5}"/>
              </a:ext>
            </a:extLst>
          </p:cNvPr>
          <p:cNvGrpSpPr/>
          <p:nvPr/>
        </p:nvGrpSpPr>
        <p:grpSpPr>
          <a:xfrm>
            <a:off x="2267651" y="1539577"/>
            <a:ext cx="13752699" cy="7300388"/>
            <a:chOff x="0" y="0"/>
            <a:chExt cx="3622110" cy="1922736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E5819B8E-056C-44D1-DB00-164C4738E589}"/>
                </a:ext>
              </a:extLst>
            </p:cNvPr>
            <p:cNvSpPr/>
            <p:nvPr/>
          </p:nvSpPr>
          <p:spPr>
            <a:xfrm>
              <a:off x="0" y="0"/>
              <a:ext cx="3622110" cy="1922736"/>
            </a:xfrm>
            <a:custGeom>
              <a:avLst/>
              <a:gdLst/>
              <a:ahLst/>
              <a:cxnLst/>
              <a:rect l="l" t="t" r="r" b="b"/>
              <a:pathLst>
                <a:path w="3622110" h="1922736">
                  <a:moveTo>
                    <a:pt x="0" y="0"/>
                  </a:moveTo>
                  <a:lnTo>
                    <a:pt x="3622110" y="0"/>
                  </a:lnTo>
                  <a:lnTo>
                    <a:pt x="3622110" y="1922736"/>
                  </a:lnTo>
                  <a:lnTo>
                    <a:pt x="0" y="1922736"/>
                  </a:lnTo>
                  <a:close/>
                </a:path>
              </a:pathLst>
            </a:custGeom>
            <a:solidFill>
              <a:srgbClr val="FFFFFF">
                <a:alpha val="88627"/>
              </a:srgbClr>
            </a:solidFill>
          </p:spPr>
          <p:txBody>
            <a:bodyPr/>
            <a:lstStyle/>
            <a:p>
              <a:r>
                <a:rPr lang="hr-HR" dirty="0"/>
                <a:t> </a:t>
              </a: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39AE2368-12E1-3C29-CCB8-38A14B33436A}"/>
                </a:ext>
              </a:extLst>
            </p:cNvPr>
            <p:cNvSpPr txBox="1"/>
            <p:nvPr/>
          </p:nvSpPr>
          <p:spPr>
            <a:xfrm>
              <a:off x="0" y="-57150"/>
              <a:ext cx="3622110" cy="19798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3" name="TekstniOkvir 12">
            <a:extLst>
              <a:ext uri="{FF2B5EF4-FFF2-40B4-BE49-F238E27FC236}">
                <a16:creationId xmlns:a16="http://schemas.microsoft.com/office/drawing/2014/main" id="{F1A3D5F2-484E-F493-81EA-BE48EB21963E}"/>
              </a:ext>
            </a:extLst>
          </p:cNvPr>
          <p:cNvSpPr txBox="1"/>
          <p:nvPr/>
        </p:nvSpPr>
        <p:spPr>
          <a:xfrm>
            <a:off x="2716450" y="3924300"/>
            <a:ext cx="12752149" cy="42809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1600" spc="-1" dirty="0">
                <a:solidFill>
                  <a:schemeClr val="dk1"/>
                </a:solidFill>
                <a:latin typeface="Abadi" panose="020B0604020104020204" pitchFamily="34" charset="-18"/>
              </a:rPr>
              <a:t> </a:t>
            </a:r>
            <a:endParaRPr lang="hr-HR" sz="1600" spc="-1" dirty="0">
              <a:solidFill>
                <a:srgbClr val="000000"/>
              </a:solidFill>
              <a:latin typeface="Abadi" panose="020B0604020104020204" pitchFamily="34" charset="-18"/>
            </a:endParaRPr>
          </a:p>
          <a:p>
            <a:r>
              <a:rPr lang="hr-HR" sz="2800" spc="-1" dirty="0">
                <a:solidFill>
                  <a:schemeClr val="dk1"/>
                </a:solidFill>
                <a:latin typeface="Axiforma Book" panose="00000400000000000000" charset="-18"/>
              </a:rPr>
              <a:t>FINE’SA ŠTEDNA ULAGANJA</a:t>
            </a:r>
            <a:r>
              <a:rPr lang="hr-HR" sz="1600" spc="-1" dirty="0">
                <a:solidFill>
                  <a:schemeClr val="dk1"/>
                </a:solidFill>
                <a:latin typeface="Abadi" panose="020B0604020104020204" pitchFamily="34" charset="-18"/>
              </a:rPr>
              <a:t>:</a:t>
            </a:r>
            <a:endParaRPr lang="hr-HR" sz="1600" spc="-1" dirty="0">
              <a:solidFill>
                <a:srgbClr val="000000"/>
              </a:solidFill>
              <a:latin typeface="Abadi" panose="020B0604020104020204" pitchFamily="34" charset="-18"/>
            </a:endParaRPr>
          </a:p>
          <a:p>
            <a:endParaRPr lang="hr-HR" sz="1600" spc="-1" dirty="0">
              <a:solidFill>
                <a:srgbClr val="000000"/>
              </a:solidFill>
              <a:latin typeface="Abadi" panose="020B0604020104020204" pitchFamily="34" charset="-18"/>
            </a:endParaRPr>
          </a:p>
          <a:p>
            <a:endParaRPr lang="hr-HR" sz="1600" spc="-1" dirty="0">
              <a:solidFill>
                <a:srgbClr val="000000"/>
              </a:solidFill>
              <a:latin typeface="Abadi" panose="020B0604020104020204" pitchFamily="34" charset="-18"/>
              <a:ea typeface="Aptos"/>
            </a:endParaRPr>
          </a:p>
          <a:p>
            <a:pPr>
              <a:lnSpc>
                <a:spcPct val="108000"/>
              </a:lnSpc>
              <a:spcAft>
                <a:spcPts val="799"/>
              </a:spcAft>
            </a:pPr>
            <a:r>
              <a:rPr lang="hr-HR" sz="2400" b="1" spc="-1" dirty="0">
                <a:solidFill>
                  <a:schemeClr val="dk1"/>
                </a:solidFill>
                <a:latin typeface="Abadi" panose="020B0604020104020204" pitchFamily="34" charset="-18"/>
                <a:ea typeface="Aptos CE"/>
              </a:rPr>
              <a:t>SADAŠNJOST</a:t>
            </a:r>
            <a:r>
              <a:rPr lang="hr-HR" sz="1600" b="1" spc="-1" dirty="0">
                <a:solidFill>
                  <a:schemeClr val="dk1"/>
                </a:solidFill>
                <a:latin typeface="Abadi" panose="020B0604020104020204" pitchFamily="34" charset="-18"/>
                <a:ea typeface="Aptos CE"/>
              </a:rPr>
              <a:t>:</a:t>
            </a:r>
            <a:endParaRPr lang="hr-HR" sz="1600" b="1" spc="-1" dirty="0">
              <a:solidFill>
                <a:srgbClr val="000000"/>
              </a:solidFill>
              <a:latin typeface="Abadi" panose="020B0604020104020204" pitchFamily="34" charset="-18"/>
              <a:ea typeface="Aptos"/>
            </a:endParaRPr>
          </a:p>
          <a:p>
            <a:pPr>
              <a:lnSpc>
                <a:spcPct val="108000"/>
              </a:lnSpc>
              <a:spcAft>
                <a:spcPts val="799"/>
              </a:spcAft>
            </a:pPr>
            <a:r>
              <a:rPr lang="hr-HR" sz="1600" spc="-1" dirty="0">
                <a:solidFill>
                  <a:schemeClr val="dk1"/>
                </a:solidFill>
                <a:latin typeface="Abadi" panose="020B0604020104020204" pitchFamily="34" charset="-18"/>
                <a:ea typeface="Aptos CE"/>
              </a:rPr>
              <a:t>- </a:t>
            </a:r>
            <a:r>
              <a:rPr lang="hr-HR" sz="2400" spc="-1" dirty="0">
                <a:solidFill>
                  <a:schemeClr val="dk1"/>
                </a:solidFill>
                <a:latin typeface="Abadi" panose="020B0604020104020204" pitchFamily="34" charset="-18"/>
                <a:ea typeface="Aptos CE"/>
              </a:rPr>
              <a:t>2 izdanja obveznica s dospijećima 2027. i 2029. godine, uz fiksnu i neoporezivu kamatu od 5,00% (mjesečna isplata prinosa) ili 5,25% (godišnja isplata prinosa)</a:t>
            </a:r>
            <a:endParaRPr lang="hr-HR" sz="2400" spc="-1" dirty="0">
              <a:solidFill>
                <a:srgbClr val="000000"/>
              </a:solidFill>
              <a:latin typeface="Abadi" panose="020B0604020104020204" pitchFamily="34" charset="-18"/>
              <a:ea typeface="Aptos"/>
            </a:endParaRPr>
          </a:p>
          <a:p>
            <a:pPr>
              <a:lnSpc>
                <a:spcPct val="108000"/>
              </a:lnSpc>
              <a:spcAft>
                <a:spcPts val="799"/>
              </a:spcAft>
            </a:pPr>
            <a:endParaRPr lang="hr-HR" sz="1600" b="1" spc="-1" dirty="0">
              <a:solidFill>
                <a:schemeClr val="dk1"/>
              </a:solidFill>
              <a:latin typeface="Abadi" panose="020B0604020104020204" pitchFamily="34" charset="-18"/>
              <a:ea typeface="Aptos CE"/>
            </a:endParaRPr>
          </a:p>
          <a:p>
            <a:pPr>
              <a:lnSpc>
                <a:spcPct val="108000"/>
              </a:lnSpc>
              <a:spcAft>
                <a:spcPts val="799"/>
              </a:spcAft>
            </a:pPr>
            <a:r>
              <a:rPr lang="hr-HR" sz="2400" b="1" spc="-1" dirty="0">
                <a:solidFill>
                  <a:schemeClr val="dk1"/>
                </a:solidFill>
                <a:latin typeface="Abadi" panose="020B0604020104020204" pitchFamily="34" charset="-18"/>
                <a:ea typeface="Aptos CE"/>
              </a:rPr>
              <a:t>BUDUĆNOST</a:t>
            </a:r>
            <a:r>
              <a:rPr lang="hr-HR" sz="1600" b="1" spc="-1" dirty="0">
                <a:solidFill>
                  <a:schemeClr val="dk1"/>
                </a:solidFill>
                <a:latin typeface="Abadi" panose="020B0604020104020204" pitchFamily="34" charset="-18"/>
                <a:ea typeface="Aptos CE"/>
              </a:rPr>
              <a:t>:</a:t>
            </a:r>
            <a:endParaRPr lang="hr-HR" sz="1600" b="1" spc="-1" dirty="0">
              <a:solidFill>
                <a:srgbClr val="000000"/>
              </a:solidFill>
              <a:latin typeface="Abadi" panose="020B0604020104020204" pitchFamily="34" charset="-18"/>
              <a:ea typeface="Aptos"/>
            </a:endParaRPr>
          </a:p>
          <a:p>
            <a:pPr>
              <a:lnSpc>
                <a:spcPct val="108000"/>
              </a:lnSpc>
              <a:spcAft>
                <a:spcPts val="799"/>
              </a:spcAft>
            </a:pPr>
            <a:r>
              <a:rPr lang="hr-HR" sz="1600" spc="-1" dirty="0">
                <a:solidFill>
                  <a:schemeClr val="dk1"/>
                </a:solidFill>
                <a:latin typeface="Abadi" panose="020B0604020104020204" pitchFamily="34" charset="-18"/>
                <a:ea typeface="Aptos CE"/>
              </a:rPr>
              <a:t>- </a:t>
            </a:r>
            <a:r>
              <a:rPr lang="hr-HR" sz="2400" spc="-1" dirty="0">
                <a:solidFill>
                  <a:schemeClr val="dk1"/>
                </a:solidFill>
                <a:latin typeface="Abadi" panose="020B0604020104020204" pitchFamily="34" charset="-18"/>
                <a:ea typeface="Aptos CE"/>
              </a:rPr>
              <a:t>izdanje povlaštenih dionica - </a:t>
            </a:r>
            <a:r>
              <a:rPr lang="hr-HR" sz="2400" dirty="0"/>
              <a:t>Povlaštene dionice imatelju daju povlašteno pravo na dividendu u unaprijed utvrđenom postotku od nominalnog iznosa dionice s pravom prvenstva pri isplati dividende</a:t>
            </a:r>
            <a:endParaRPr lang="hr-HR" sz="2400" spc="-1" dirty="0">
              <a:solidFill>
                <a:srgbClr val="000000"/>
              </a:solidFill>
              <a:latin typeface="Abadi" panose="020B0604020104020204" pitchFamily="34" charset="-18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5257F99-64CF-3497-8C10-AA208496AD86}"/>
              </a:ext>
            </a:extLst>
          </p:cNvPr>
          <p:cNvSpPr txBox="1"/>
          <p:nvPr/>
        </p:nvSpPr>
        <p:spPr>
          <a:xfrm>
            <a:off x="9154236" y="1816169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dirty="0">
                <a:latin typeface="Axiforma Black" panose="00000900000000000000" pitchFamily="2" charset="-18"/>
              </a:rPr>
              <a:t>partner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D9EC0EC-0F7E-8638-35BF-8E8DBE4632EB}"/>
              </a:ext>
            </a:extLst>
          </p:cNvPr>
          <p:cNvSpPr txBox="1"/>
          <p:nvPr/>
        </p:nvSpPr>
        <p:spPr>
          <a:xfrm>
            <a:off x="10830636" y="2165644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dirty="0">
                <a:latin typeface="Axiforma Black" panose="00000900000000000000" pitchFamily="2" charset="-18"/>
              </a:rPr>
              <a:t>poslovne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012D13E-0734-8702-34C8-C0D64FC62552}"/>
              </a:ext>
            </a:extLst>
          </p:cNvPr>
          <p:cNvSpPr txBox="1"/>
          <p:nvPr/>
        </p:nvSpPr>
        <p:spPr>
          <a:xfrm>
            <a:off x="12735636" y="2567289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dirty="0">
                <a:latin typeface="Axiforma Black" panose="00000900000000000000" pitchFamily="2" charset="-18"/>
              </a:rPr>
              <a:t>uspješnosti</a:t>
            </a:r>
          </a:p>
        </p:txBody>
      </p:sp>
      <p:sp>
        <p:nvSpPr>
          <p:cNvPr id="6" name="Parallelogram 5">
            <a:extLst>
              <a:ext uri="{FF2B5EF4-FFF2-40B4-BE49-F238E27FC236}">
                <a16:creationId xmlns:a16="http://schemas.microsoft.com/office/drawing/2014/main" id="{6F4FD965-48DB-CBD4-1D43-AD1606881D21}"/>
              </a:ext>
            </a:extLst>
          </p:cNvPr>
          <p:cNvSpPr/>
          <p:nvPr/>
        </p:nvSpPr>
        <p:spPr>
          <a:xfrm>
            <a:off x="2667000" y="3619500"/>
            <a:ext cx="7267926" cy="295914"/>
          </a:xfrm>
          <a:prstGeom prst="parallelogram">
            <a:avLst/>
          </a:prstGeom>
          <a:solidFill>
            <a:srgbClr val="4530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r-HR" sz="1800" dirty="0">
                <a:solidFill>
                  <a:schemeClr val="bg1"/>
                </a:solidFill>
                <a:latin typeface="Axiforma SemiBold" panose="00000700000000000000" pitchFamily="2" charset="-18"/>
              </a:rPr>
              <a:t>Fine’</a:t>
            </a:r>
            <a:r>
              <a:rPr lang="hr-HR" sz="1800" dirty="0">
                <a:solidFill>
                  <a:schemeClr val="bg1"/>
                </a:solidFill>
                <a:latin typeface="Axiforma Black" panose="00000900000000000000" pitchFamily="2" charset="-18"/>
              </a:rPr>
              <a:t>sa</a:t>
            </a:r>
            <a:r>
              <a:rPr lang="hr-HR" sz="1800" dirty="0">
                <a:solidFill>
                  <a:schemeClr val="bg1"/>
                </a:solidFill>
                <a:latin typeface="Axiforma SemiBold" panose="00000700000000000000" pitchFamily="2" charset="-18"/>
              </a:rPr>
              <a:t> Credos d.d., </a:t>
            </a:r>
            <a:r>
              <a:rPr lang="hr-HR" sz="1800" dirty="0">
                <a:solidFill>
                  <a:schemeClr val="bg1"/>
                </a:solidFill>
                <a:latin typeface="Axiforma Book" panose="00000400000000000000" pitchFamily="2" charset="-18"/>
              </a:rPr>
              <a:t>financijska kompanija</a:t>
            </a:r>
            <a:endParaRPr lang="hr-HR" dirty="0"/>
          </a:p>
        </p:txBody>
      </p:sp>
      <p:pic>
        <p:nvPicPr>
          <p:cNvPr id="9" name="Picture 8" descr="A gold logo with purple text&#10;&#10;Description automatically generated">
            <a:extLst>
              <a:ext uri="{FF2B5EF4-FFF2-40B4-BE49-F238E27FC236}">
                <a16:creationId xmlns:a16="http://schemas.microsoft.com/office/drawing/2014/main" id="{10F625E1-B90B-BA15-2763-58486FA7791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1649794"/>
            <a:ext cx="2084490" cy="2084490"/>
          </a:xfrm>
          <a:prstGeom prst="rect">
            <a:avLst/>
          </a:prstGeom>
        </p:spPr>
      </p:pic>
      <p:sp>
        <p:nvSpPr>
          <p:cNvPr id="7" name="Freeform 7">
            <a:extLst>
              <a:ext uri="{FF2B5EF4-FFF2-40B4-BE49-F238E27FC236}">
                <a16:creationId xmlns:a16="http://schemas.microsoft.com/office/drawing/2014/main" id="{1454DF80-ABE5-AF84-10CB-8E95A66EA6C9}"/>
              </a:ext>
            </a:extLst>
          </p:cNvPr>
          <p:cNvSpPr/>
          <p:nvPr/>
        </p:nvSpPr>
        <p:spPr>
          <a:xfrm>
            <a:off x="10022484" y="8314707"/>
            <a:ext cx="8334920" cy="1366331"/>
          </a:xfrm>
          <a:custGeom>
            <a:avLst/>
            <a:gdLst/>
            <a:ahLst/>
            <a:cxnLst/>
            <a:rect l="l" t="t" r="r" b="b"/>
            <a:pathLst>
              <a:path w="8334920" h="1366331">
                <a:moveTo>
                  <a:pt x="0" y="0"/>
                </a:moveTo>
                <a:lnTo>
                  <a:pt x="8334920" y="0"/>
                </a:lnTo>
                <a:lnTo>
                  <a:pt x="8334920" y="1366330"/>
                </a:lnTo>
                <a:lnTo>
                  <a:pt x="0" y="13663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duotone>
                <a:prstClr val="black"/>
                <a:srgbClr val="7F3F98">
                  <a:tint val="45000"/>
                  <a:satMod val="400000"/>
                </a:srgbClr>
              </a:duotone>
            </a:blip>
            <a:stretch>
              <a:fillRect r="-35589" b="-35441"/>
            </a:stretch>
          </a:blipFill>
        </p:spPr>
        <p:txBody>
          <a:bodyPr/>
          <a:lstStyle/>
          <a:p>
            <a:endParaRPr lang="hr-HR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C0B598D-3CE1-B5E1-144D-84E0F8EC5CEB}"/>
              </a:ext>
            </a:extLst>
          </p:cNvPr>
          <p:cNvSpPr txBox="1"/>
          <p:nvPr/>
        </p:nvSpPr>
        <p:spPr>
          <a:xfrm>
            <a:off x="13315763" y="8666738"/>
            <a:ext cx="27045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hr-HR" dirty="0">
                <a:solidFill>
                  <a:schemeClr val="bg1"/>
                </a:solidFill>
                <a:latin typeface="Axiforma Book" panose="00000400000000000000" pitchFamily="2" charset="-18"/>
              </a:rPr>
              <a:t>info@finesa-credos.hr</a:t>
            </a:r>
          </a:p>
          <a:p>
            <a:pPr algn="r"/>
            <a:r>
              <a:rPr lang="hr-HR" dirty="0">
                <a:solidFill>
                  <a:schemeClr val="bg1"/>
                </a:solidFill>
                <a:latin typeface="Axiforma Book" panose="00000400000000000000" pitchFamily="2" charset="-18"/>
              </a:rPr>
              <a:t>www.finesa-credos.hr</a:t>
            </a:r>
          </a:p>
        </p:txBody>
      </p:sp>
    </p:spTree>
    <p:extLst>
      <p:ext uri="{BB962C8B-B14F-4D97-AF65-F5344CB8AC3E}">
        <p14:creationId xmlns:p14="http://schemas.microsoft.com/office/powerpoint/2010/main" val="1816802768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2BFC90-CF2D-4948-2609-1D8DBC983F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  <a:extLst>
              <a:ext uri="{FF2B5EF4-FFF2-40B4-BE49-F238E27FC236}">
                <a16:creationId xmlns:a16="http://schemas.microsoft.com/office/drawing/2014/main" id="{0388490E-E764-6820-86DA-8B5BE714265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-12119" y="0"/>
            <a:ext cx="18452519" cy="10379542"/>
          </a:xfrm>
          <a:prstGeom prst="rect">
            <a:avLst/>
          </a:prstGeom>
        </p:spPr>
      </p:pic>
      <p:grpSp>
        <p:nvGrpSpPr>
          <p:cNvPr id="3" name="Group 3">
            <a:extLst>
              <a:ext uri="{FF2B5EF4-FFF2-40B4-BE49-F238E27FC236}">
                <a16:creationId xmlns:a16="http://schemas.microsoft.com/office/drawing/2014/main" id="{EE7AEC0D-C6CD-49C1-BBA4-196371F6181F}"/>
              </a:ext>
            </a:extLst>
          </p:cNvPr>
          <p:cNvGrpSpPr/>
          <p:nvPr/>
        </p:nvGrpSpPr>
        <p:grpSpPr>
          <a:xfrm>
            <a:off x="2267651" y="1539577"/>
            <a:ext cx="13752699" cy="7300388"/>
            <a:chOff x="0" y="0"/>
            <a:chExt cx="3622110" cy="1922736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E56F3702-4F2E-279A-E38A-E4C85BD92885}"/>
                </a:ext>
              </a:extLst>
            </p:cNvPr>
            <p:cNvSpPr/>
            <p:nvPr/>
          </p:nvSpPr>
          <p:spPr>
            <a:xfrm>
              <a:off x="0" y="0"/>
              <a:ext cx="3622110" cy="1922736"/>
            </a:xfrm>
            <a:custGeom>
              <a:avLst/>
              <a:gdLst/>
              <a:ahLst/>
              <a:cxnLst/>
              <a:rect l="l" t="t" r="r" b="b"/>
              <a:pathLst>
                <a:path w="3622110" h="1922736">
                  <a:moveTo>
                    <a:pt x="0" y="0"/>
                  </a:moveTo>
                  <a:lnTo>
                    <a:pt x="3622110" y="0"/>
                  </a:lnTo>
                  <a:lnTo>
                    <a:pt x="3622110" y="1922736"/>
                  </a:lnTo>
                  <a:lnTo>
                    <a:pt x="0" y="1922736"/>
                  </a:lnTo>
                  <a:close/>
                </a:path>
              </a:pathLst>
            </a:custGeom>
            <a:solidFill>
              <a:srgbClr val="FFFFFF">
                <a:alpha val="88627"/>
              </a:srgbClr>
            </a:solidFill>
          </p:spPr>
          <p:txBody>
            <a:bodyPr/>
            <a:lstStyle/>
            <a:p>
              <a:r>
                <a:rPr lang="hr-HR" dirty="0"/>
                <a:t> </a:t>
              </a: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452AD0C5-83F4-41BC-4D42-510CBF8030A5}"/>
                </a:ext>
              </a:extLst>
            </p:cNvPr>
            <p:cNvSpPr txBox="1"/>
            <p:nvPr/>
          </p:nvSpPr>
          <p:spPr>
            <a:xfrm>
              <a:off x="0" y="-57150"/>
              <a:ext cx="3622110" cy="19798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3" name="TekstniOkvir 12">
            <a:extLst>
              <a:ext uri="{FF2B5EF4-FFF2-40B4-BE49-F238E27FC236}">
                <a16:creationId xmlns:a16="http://schemas.microsoft.com/office/drawing/2014/main" id="{35E6D6C9-8A72-E01A-9B8F-2576F389E578}"/>
              </a:ext>
            </a:extLst>
          </p:cNvPr>
          <p:cNvSpPr txBox="1"/>
          <p:nvPr/>
        </p:nvSpPr>
        <p:spPr>
          <a:xfrm>
            <a:off x="2716450" y="3924300"/>
            <a:ext cx="12752149" cy="36625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1400" spc="-1" dirty="0">
                <a:solidFill>
                  <a:schemeClr val="dk1"/>
                </a:solidFill>
                <a:latin typeface="Abadi" panose="020B0604020104020204" pitchFamily="34" charset="-18"/>
              </a:rPr>
              <a:t> </a:t>
            </a:r>
          </a:p>
          <a:p>
            <a:r>
              <a:rPr lang="hr-HR" sz="2800" spc="-1" dirty="0">
                <a:solidFill>
                  <a:schemeClr val="dk1"/>
                </a:solidFill>
                <a:latin typeface="Axiforma Book" panose="00000400000000000000" charset="-18"/>
              </a:rPr>
              <a:t>FINE’SA ŠTEDNA ULAGANJA</a:t>
            </a:r>
            <a:r>
              <a:rPr lang="hr-HR" sz="1400" spc="-1" dirty="0">
                <a:solidFill>
                  <a:schemeClr val="dk1"/>
                </a:solidFill>
                <a:latin typeface="Abadi" panose="020B0604020104020204" pitchFamily="34" charset="-18"/>
              </a:rPr>
              <a:t>:</a:t>
            </a:r>
          </a:p>
          <a:p>
            <a:endParaRPr lang="hr-HR" sz="1400" spc="-1" dirty="0">
              <a:solidFill>
                <a:schemeClr val="dk1"/>
              </a:solidFill>
              <a:latin typeface="Abadi" panose="020B0604020104020204" pitchFamily="34" charset="-18"/>
            </a:endParaRPr>
          </a:p>
          <a:p>
            <a:r>
              <a:rPr lang="hr-HR" sz="2400" u="sng" spc="-1" dirty="0">
                <a:solidFill>
                  <a:schemeClr val="dk1"/>
                </a:solidFill>
                <a:latin typeface="Abadi" panose="020B0604020104020204" pitchFamily="34" charset="-18"/>
              </a:rPr>
              <a:t>2. za pravne osobe</a:t>
            </a:r>
          </a:p>
          <a:p>
            <a:endParaRPr lang="hr-HR" sz="2400" u="sng" spc="-1" dirty="0">
              <a:solidFill>
                <a:schemeClr val="dk1"/>
              </a:solidFill>
              <a:latin typeface="Abadi" panose="020B0604020104020204" pitchFamily="34" charset="-18"/>
            </a:endParaRPr>
          </a:p>
          <a:p>
            <a:r>
              <a:rPr lang="hr-HR" sz="2400" spc="-1" dirty="0">
                <a:solidFill>
                  <a:schemeClr val="dk1"/>
                </a:solidFill>
                <a:latin typeface="Abadi" panose="020B0604020104020204" pitchFamily="34" charset="-18"/>
              </a:rPr>
              <a:t>- uplata komercijalnih kratkoročnih zajmova s ročnosti 3-6-9-12 mjeseci moguće je ostvariti kamatnu stopu 1,75% - 4,50%</a:t>
            </a:r>
          </a:p>
          <a:p>
            <a:r>
              <a:rPr lang="hr-HR" sz="2400" spc="-1" dirty="0">
                <a:solidFill>
                  <a:schemeClr val="dk1"/>
                </a:solidFill>
                <a:latin typeface="Abadi" panose="020B0604020104020204" pitchFamily="34" charset="-18"/>
              </a:rPr>
              <a:t>- u slučaju potrebitosti tu je lombardni zajam</a:t>
            </a:r>
          </a:p>
          <a:p>
            <a:endParaRPr lang="hr-HR" sz="1400" spc="-1" dirty="0">
              <a:solidFill>
                <a:schemeClr val="dk1"/>
              </a:solidFill>
              <a:latin typeface="Abadi" panose="020B0604020104020204" pitchFamily="34" charset="-18"/>
            </a:endParaRPr>
          </a:p>
          <a:p>
            <a:endParaRPr lang="hr-HR" sz="1400" spc="-1" dirty="0">
              <a:solidFill>
                <a:schemeClr val="dk1"/>
              </a:solidFill>
              <a:latin typeface="Abadi" panose="020B0604020104020204" pitchFamily="34" charset="-18"/>
            </a:endParaRPr>
          </a:p>
          <a:p>
            <a:endParaRPr lang="hr-HR" sz="1400" spc="-1" dirty="0">
              <a:solidFill>
                <a:schemeClr val="dk1"/>
              </a:solidFill>
              <a:latin typeface="Abadi" panose="020B0604020104020204" pitchFamily="34" charset="-18"/>
            </a:endParaRPr>
          </a:p>
          <a:p>
            <a:endParaRPr lang="hr-HR" sz="1400" spc="-1" dirty="0">
              <a:solidFill>
                <a:schemeClr val="dk1"/>
              </a:solidFill>
              <a:latin typeface="Abadi" panose="020B0604020104020204" pitchFamily="34" charset="-18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FA0F031-00BA-9611-4979-BC3C2BCBFFA5}"/>
              </a:ext>
            </a:extLst>
          </p:cNvPr>
          <p:cNvSpPr txBox="1"/>
          <p:nvPr/>
        </p:nvSpPr>
        <p:spPr>
          <a:xfrm>
            <a:off x="9154236" y="1816169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dirty="0">
                <a:latin typeface="Axiforma Black" panose="00000900000000000000" pitchFamily="2" charset="-18"/>
              </a:rPr>
              <a:t>partner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D85AF32-9283-2061-E4E8-6C1F7B6C9779}"/>
              </a:ext>
            </a:extLst>
          </p:cNvPr>
          <p:cNvSpPr txBox="1"/>
          <p:nvPr/>
        </p:nvSpPr>
        <p:spPr>
          <a:xfrm>
            <a:off x="10830636" y="2165644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dirty="0">
                <a:latin typeface="Axiforma Black" panose="00000900000000000000" pitchFamily="2" charset="-18"/>
              </a:rPr>
              <a:t>poslovne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FE49774-6694-4561-9A30-D65241FF76F1}"/>
              </a:ext>
            </a:extLst>
          </p:cNvPr>
          <p:cNvSpPr txBox="1"/>
          <p:nvPr/>
        </p:nvSpPr>
        <p:spPr>
          <a:xfrm>
            <a:off x="12735636" y="2567289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dirty="0">
                <a:latin typeface="Axiforma Black" panose="00000900000000000000" pitchFamily="2" charset="-18"/>
              </a:rPr>
              <a:t>uspješnosti</a:t>
            </a:r>
          </a:p>
        </p:txBody>
      </p:sp>
      <p:sp>
        <p:nvSpPr>
          <p:cNvPr id="6" name="Parallelogram 5">
            <a:extLst>
              <a:ext uri="{FF2B5EF4-FFF2-40B4-BE49-F238E27FC236}">
                <a16:creationId xmlns:a16="http://schemas.microsoft.com/office/drawing/2014/main" id="{2633EFA6-9498-A464-A5E6-2D836EBFB400}"/>
              </a:ext>
            </a:extLst>
          </p:cNvPr>
          <p:cNvSpPr/>
          <p:nvPr/>
        </p:nvSpPr>
        <p:spPr>
          <a:xfrm>
            <a:off x="2667000" y="3619500"/>
            <a:ext cx="7267926" cy="295914"/>
          </a:xfrm>
          <a:prstGeom prst="parallelogram">
            <a:avLst/>
          </a:prstGeom>
          <a:solidFill>
            <a:srgbClr val="4530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r-HR" sz="1800" dirty="0">
                <a:solidFill>
                  <a:schemeClr val="bg1"/>
                </a:solidFill>
                <a:latin typeface="Axiforma SemiBold" panose="00000700000000000000" pitchFamily="2" charset="-18"/>
              </a:rPr>
              <a:t>Fine’</a:t>
            </a:r>
            <a:r>
              <a:rPr lang="hr-HR" sz="1800" dirty="0">
                <a:solidFill>
                  <a:schemeClr val="bg1"/>
                </a:solidFill>
                <a:latin typeface="Axiforma Black" panose="00000900000000000000" pitchFamily="2" charset="-18"/>
              </a:rPr>
              <a:t>sa</a:t>
            </a:r>
            <a:r>
              <a:rPr lang="hr-HR" sz="1800" dirty="0">
                <a:solidFill>
                  <a:schemeClr val="bg1"/>
                </a:solidFill>
                <a:latin typeface="Axiforma SemiBold" panose="00000700000000000000" pitchFamily="2" charset="-18"/>
              </a:rPr>
              <a:t> Credos d.d., </a:t>
            </a:r>
            <a:r>
              <a:rPr lang="hr-HR" sz="1800" dirty="0">
                <a:solidFill>
                  <a:schemeClr val="bg1"/>
                </a:solidFill>
                <a:latin typeface="Axiforma Book" panose="00000400000000000000" pitchFamily="2" charset="-18"/>
              </a:rPr>
              <a:t>financijska kompanija</a:t>
            </a:r>
            <a:endParaRPr lang="hr-HR" dirty="0"/>
          </a:p>
        </p:txBody>
      </p:sp>
      <p:pic>
        <p:nvPicPr>
          <p:cNvPr id="9" name="Picture 8" descr="A gold logo with purple text&#10;&#10;Description automatically generated">
            <a:extLst>
              <a:ext uri="{FF2B5EF4-FFF2-40B4-BE49-F238E27FC236}">
                <a16:creationId xmlns:a16="http://schemas.microsoft.com/office/drawing/2014/main" id="{21FD6A08-1DA0-202E-189C-9916721A4D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1649794"/>
            <a:ext cx="2084490" cy="2084490"/>
          </a:xfrm>
          <a:prstGeom prst="rect">
            <a:avLst/>
          </a:prstGeom>
        </p:spPr>
      </p:pic>
      <p:sp>
        <p:nvSpPr>
          <p:cNvPr id="7" name="Freeform 7">
            <a:extLst>
              <a:ext uri="{FF2B5EF4-FFF2-40B4-BE49-F238E27FC236}">
                <a16:creationId xmlns:a16="http://schemas.microsoft.com/office/drawing/2014/main" id="{36096C17-6BD7-31BA-02C9-D0AB6772027C}"/>
              </a:ext>
            </a:extLst>
          </p:cNvPr>
          <p:cNvSpPr/>
          <p:nvPr/>
        </p:nvSpPr>
        <p:spPr>
          <a:xfrm>
            <a:off x="10022484" y="8314707"/>
            <a:ext cx="8334920" cy="1366331"/>
          </a:xfrm>
          <a:custGeom>
            <a:avLst/>
            <a:gdLst/>
            <a:ahLst/>
            <a:cxnLst/>
            <a:rect l="l" t="t" r="r" b="b"/>
            <a:pathLst>
              <a:path w="8334920" h="1366331">
                <a:moveTo>
                  <a:pt x="0" y="0"/>
                </a:moveTo>
                <a:lnTo>
                  <a:pt x="8334920" y="0"/>
                </a:lnTo>
                <a:lnTo>
                  <a:pt x="8334920" y="1366330"/>
                </a:lnTo>
                <a:lnTo>
                  <a:pt x="0" y="13663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duotone>
                <a:prstClr val="black"/>
                <a:srgbClr val="7F3F98">
                  <a:tint val="45000"/>
                  <a:satMod val="400000"/>
                </a:srgbClr>
              </a:duotone>
            </a:blip>
            <a:stretch>
              <a:fillRect r="-35589" b="-35441"/>
            </a:stretch>
          </a:blipFill>
        </p:spPr>
        <p:txBody>
          <a:bodyPr/>
          <a:lstStyle/>
          <a:p>
            <a:endParaRPr lang="hr-HR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2D04DBB-1B0F-115A-0B73-D21B4A46007C}"/>
              </a:ext>
            </a:extLst>
          </p:cNvPr>
          <p:cNvSpPr txBox="1"/>
          <p:nvPr/>
        </p:nvSpPr>
        <p:spPr>
          <a:xfrm>
            <a:off x="13315763" y="8666738"/>
            <a:ext cx="27045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hr-HR" dirty="0">
                <a:solidFill>
                  <a:schemeClr val="bg1"/>
                </a:solidFill>
                <a:latin typeface="Axiforma Book" panose="00000400000000000000" pitchFamily="2" charset="-18"/>
              </a:rPr>
              <a:t>info@finesa-credos.hr</a:t>
            </a:r>
          </a:p>
          <a:p>
            <a:pPr algn="r"/>
            <a:r>
              <a:rPr lang="hr-HR" dirty="0">
                <a:solidFill>
                  <a:schemeClr val="bg1"/>
                </a:solidFill>
                <a:latin typeface="Axiforma Book" panose="00000400000000000000" pitchFamily="2" charset="-18"/>
              </a:rPr>
              <a:t>www.finesa-credos.hr</a:t>
            </a:r>
          </a:p>
        </p:txBody>
      </p:sp>
    </p:spTree>
    <p:extLst>
      <p:ext uri="{BB962C8B-B14F-4D97-AF65-F5344CB8AC3E}">
        <p14:creationId xmlns:p14="http://schemas.microsoft.com/office/powerpoint/2010/main" val="1566269925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F5A6B3-08C9-3936-2013-6ADDB97CEC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  <a:extLst>
              <a:ext uri="{FF2B5EF4-FFF2-40B4-BE49-F238E27FC236}">
                <a16:creationId xmlns:a16="http://schemas.microsoft.com/office/drawing/2014/main" id="{A17DCD7C-2D34-15B8-EDFB-9EAE954F704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-12119" y="0"/>
            <a:ext cx="18452519" cy="10379542"/>
          </a:xfrm>
          <a:prstGeom prst="rect">
            <a:avLst/>
          </a:prstGeom>
        </p:spPr>
      </p:pic>
      <p:grpSp>
        <p:nvGrpSpPr>
          <p:cNvPr id="3" name="Group 3">
            <a:extLst>
              <a:ext uri="{FF2B5EF4-FFF2-40B4-BE49-F238E27FC236}">
                <a16:creationId xmlns:a16="http://schemas.microsoft.com/office/drawing/2014/main" id="{ECB8C7F3-DF31-5FE1-9543-ADF38E13FE12}"/>
              </a:ext>
            </a:extLst>
          </p:cNvPr>
          <p:cNvGrpSpPr/>
          <p:nvPr/>
        </p:nvGrpSpPr>
        <p:grpSpPr>
          <a:xfrm>
            <a:off x="2267651" y="1539577"/>
            <a:ext cx="13752699" cy="7300388"/>
            <a:chOff x="0" y="0"/>
            <a:chExt cx="3622110" cy="1922736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F28568DF-7A55-4480-137A-39B72438384A}"/>
                </a:ext>
              </a:extLst>
            </p:cNvPr>
            <p:cNvSpPr/>
            <p:nvPr/>
          </p:nvSpPr>
          <p:spPr>
            <a:xfrm>
              <a:off x="0" y="0"/>
              <a:ext cx="3622110" cy="1922736"/>
            </a:xfrm>
            <a:custGeom>
              <a:avLst/>
              <a:gdLst/>
              <a:ahLst/>
              <a:cxnLst/>
              <a:rect l="l" t="t" r="r" b="b"/>
              <a:pathLst>
                <a:path w="3622110" h="1922736">
                  <a:moveTo>
                    <a:pt x="0" y="0"/>
                  </a:moveTo>
                  <a:lnTo>
                    <a:pt x="3622110" y="0"/>
                  </a:lnTo>
                  <a:lnTo>
                    <a:pt x="3622110" y="1922736"/>
                  </a:lnTo>
                  <a:lnTo>
                    <a:pt x="0" y="1922736"/>
                  </a:lnTo>
                  <a:close/>
                </a:path>
              </a:pathLst>
            </a:custGeom>
            <a:solidFill>
              <a:srgbClr val="FFFFFF">
                <a:alpha val="88627"/>
              </a:srgbClr>
            </a:solidFill>
          </p:spPr>
          <p:txBody>
            <a:bodyPr/>
            <a:lstStyle/>
            <a:p>
              <a:r>
                <a:rPr lang="hr-HR" dirty="0"/>
                <a:t> </a:t>
              </a: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64E771EF-0460-A5A4-63A0-0781E2E705C1}"/>
                </a:ext>
              </a:extLst>
            </p:cNvPr>
            <p:cNvSpPr txBox="1"/>
            <p:nvPr/>
          </p:nvSpPr>
          <p:spPr>
            <a:xfrm>
              <a:off x="0" y="-57150"/>
              <a:ext cx="3622110" cy="19798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3" name="TekstniOkvir 12">
            <a:extLst>
              <a:ext uri="{FF2B5EF4-FFF2-40B4-BE49-F238E27FC236}">
                <a16:creationId xmlns:a16="http://schemas.microsoft.com/office/drawing/2014/main" id="{5ABECAC1-699B-6EF6-0470-BC76E8E07CF2}"/>
              </a:ext>
            </a:extLst>
          </p:cNvPr>
          <p:cNvSpPr txBox="1"/>
          <p:nvPr/>
        </p:nvSpPr>
        <p:spPr>
          <a:xfrm>
            <a:off x="2716450" y="3924300"/>
            <a:ext cx="12752149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1400" spc="-1" dirty="0">
                <a:solidFill>
                  <a:schemeClr val="dk1"/>
                </a:solidFill>
                <a:latin typeface="Abadi" panose="020B0604020104020204" pitchFamily="34" charset="-18"/>
              </a:rPr>
              <a:t> </a:t>
            </a:r>
          </a:p>
          <a:p>
            <a:r>
              <a:rPr lang="hr-HR" sz="2800" spc="-1" dirty="0">
                <a:solidFill>
                  <a:schemeClr val="dk1"/>
                </a:solidFill>
                <a:latin typeface="Axiforma Book" panose="00000400000000000000" charset="-18"/>
              </a:rPr>
              <a:t>SIGURNOST ULAGANJA</a:t>
            </a:r>
          </a:p>
          <a:p>
            <a:endParaRPr lang="hr-HR" sz="2800" spc="-1" dirty="0">
              <a:solidFill>
                <a:schemeClr val="dk1"/>
              </a:solidFill>
              <a:latin typeface="Axiforma Book" panose="00000400000000000000" charset="-18"/>
            </a:endParaRPr>
          </a:p>
          <a:p>
            <a:r>
              <a:rPr lang="hr-HR" sz="1400" spc="-1" dirty="0">
                <a:solidFill>
                  <a:schemeClr val="dk1"/>
                </a:solidFill>
                <a:latin typeface="Abadi" panose="020B0604020104020204" pitchFamily="34" charset="-18"/>
              </a:rPr>
              <a:t>- </a:t>
            </a:r>
            <a:r>
              <a:rPr lang="hr-HR" sz="2800" spc="-1" dirty="0">
                <a:solidFill>
                  <a:schemeClr val="dk1"/>
                </a:solidFill>
                <a:latin typeface="Abadi" panose="020B0604020104020204" pitchFamily="34" charset="-18"/>
              </a:rPr>
              <a:t>transparentnost izdanja kroz sustave SKDD-a i HANFA-e</a:t>
            </a:r>
          </a:p>
          <a:p>
            <a:endParaRPr lang="hr-HR" sz="1400" spc="-1" dirty="0">
              <a:solidFill>
                <a:schemeClr val="dk1"/>
              </a:solidFill>
              <a:latin typeface="Abadi" panose="020B0604020104020204" pitchFamily="34" charset="-18"/>
            </a:endParaRPr>
          </a:p>
          <a:p>
            <a:endParaRPr lang="hr-HR" sz="1400" spc="-1" dirty="0">
              <a:solidFill>
                <a:schemeClr val="dk1"/>
              </a:solidFill>
              <a:latin typeface="Abadi" panose="020B0604020104020204" pitchFamily="34" charset="-18"/>
            </a:endParaRPr>
          </a:p>
          <a:p>
            <a:endParaRPr lang="hr-HR" sz="1400" spc="-1" dirty="0">
              <a:solidFill>
                <a:schemeClr val="dk1"/>
              </a:solidFill>
              <a:latin typeface="Abadi" panose="020B0604020104020204" pitchFamily="34" charset="-18"/>
            </a:endParaRPr>
          </a:p>
          <a:p>
            <a:endParaRPr lang="hr-HR" sz="1400" spc="-1" dirty="0">
              <a:solidFill>
                <a:schemeClr val="dk1"/>
              </a:solidFill>
              <a:latin typeface="Abadi" panose="020B0604020104020204" pitchFamily="34" charset="-18"/>
            </a:endParaRPr>
          </a:p>
          <a:p>
            <a:endParaRPr lang="hr-HR" sz="1400" spc="-1" dirty="0">
              <a:solidFill>
                <a:schemeClr val="dk1"/>
              </a:solidFill>
              <a:latin typeface="Abadi" panose="020B0604020104020204" pitchFamily="34" charset="-18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C0EA2B7-55CA-5B97-1BFA-7156C0AA65BD}"/>
              </a:ext>
            </a:extLst>
          </p:cNvPr>
          <p:cNvSpPr txBox="1"/>
          <p:nvPr/>
        </p:nvSpPr>
        <p:spPr>
          <a:xfrm>
            <a:off x="9154236" y="1816169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dirty="0">
                <a:latin typeface="Axiforma Black" panose="00000900000000000000" pitchFamily="2" charset="-18"/>
              </a:rPr>
              <a:t>partner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8840CB5-C643-38DC-6AA3-284671187D55}"/>
              </a:ext>
            </a:extLst>
          </p:cNvPr>
          <p:cNvSpPr txBox="1"/>
          <p:nvPr/>
        </p:nvSpPr>
        <p:spPr>
          <a:xfrm>
            <a:off x="10830636" y="2165644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dirty="0">
                <a:latin typeface="Axiforma Black" panose="00000900000000000000" pitchFamily="2" charset="-18"/>
              </a:rPr>
              <a:t>poslovne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AEB81DC-4ED6-5546-BD44-1054956CABEB}"/>
              </a:ext>
            </a:extLst>
          </p:cNvPr>
          <p:cNvSpPr txBox="1"/>
          <p:nvPr/>
        </p:nvSpPr>
        <p:spPr>
          <a:xfrm>
            <a:off x="12735636" y="2567289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dirty="0">
                <a:latin typeface="Axiforma Black" panose="00000900000000000000" pitchFamily="2" charset="-18"/>
              </a:rPr>
              <a:t>uspješnosti</a:t>
            </a:r>
          </a:p>
        </p:txBody>
      </p:sp>
      <p:sp>
        <p:nvSpPr>
          <p:cNvPr id="6" name="Parallelogram 5">
            <a:extLst>
              <a:ext uri="{FF2B5EF4-FFF2-40B4-BE49-F238E27FC236}">
                <a16:creationId xmlns:a16="http://schemas.microsoft.com/office/drawing/2014/main" id="{EEAB2D74-B218-4FE7-6F07-05DC17A8914D}"/>
              </a:ext>
            </a:extLst>
          </p:cNvPr>
          <p:cNvSpPr/>
          <p:nvPr/>
        </p:nvSpPr>
        <p:spPr>
          <a:xfrm>
            <a:off x="2667000" y="3619500"/>
            <a:ext cx="7267926" cy="295914"/>
          </a:xfrm>
          <a:prstGeom prst="parallelogram">
            <a:avLst/>
          </a:prstGeom>
          <a:solidFill>
            <a:srgbClr val="4530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r-HR" sz="1800" dirty="0">
                <a:solidFill>
                  <a:schemeClr val="bg1"/>
                </a:solidFill>
                <a:latin typeface="Axiforma SemiBold" panose="00000700000000000000" pitchFamily="2" charset="-18"/>
              </a:rPr>
              <a:t>Fine’</a:t>
            </a:r>
            <a:r>
              <a:rPr lang="hr-HR" sz="1800" dirty="0">
                <a:solidFill>
                  <a:schemeClr val="bg1"/>
                </a:solidFill>
                <a:latin typeface="Axiforma Black" panose="00000900000000000000" pitchFamily="2" charset="-18"/>
              </a:rPr>
              <a:t>sa</a:t>
            </a:r>
            <a:r>
              <a:rPr lang="hr-HR" sz="1800" dirty="0">
                <a:solidFill>
                  <a:schemeClr val="bg1"/>
                </a:solidFill>
                <a:latin typeface="Axiforma SemiBold" panose="00000700000000000000" pitchFamily="2" charset="-18"/>
              </a:rPr>
              <a:t> Credos d.d., </a:t>
            </a:r>
            <a:r>
              <a:rPr lang="hr-HR" sz="1800" dirty="0">
                <a:solidFill>
                  <a:schemeClr val="bg1"/>
                </a:solidFill>
                <a:latin typeface="Axiforma Book" panose="00000400000000000000" pitchFamily="2" charset="-18"/>
              </a:rPr>
              <a:t>financijska kompanija</a:t>
            </a:r>
            <a:endParaRPr lang="hr-HR" dirty="0"/>
          </a:p>
        </p:txBody>
      </p:sp>
      <p:pic>
        <p:nvPicPr>
          <p:cNvPr id="9" name="Picture 8" descr="A gold logo with purple text&#10;&#10;Description automatically generated">
            <a:extLst>
              <a:ext uri="{FF2B5EF4-FFF2-40B4-BE49-F238E27FC236}">
                <a16:creationId xmlns:a16="http://schemas.microsoft.com/office/drawing/2014/main" id="{BBB45323-B3D8-9E5F-A1A3-A897D51A0C3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1649794"/>
            <a:ext cx="2084490" cy="2084490"/>
          </a:xfrm>
          <a:prstGeom prst="rect">
            <a:avLst/>
          </a:prstGeom>
        </p:spPr>
      </p:pic>
      <p:sp>
        <p:nvSpPr>
          <p:cNvPr id="7" name="Freeform 7">
            <a:extLst>
              <a:ext uri="{FF2B5EF4-FFF2-40B4-BE49-F238E27FC236}">
                <a16:creationId xmlns:a16="http://schemas.microsoft.com/office/drawing/2014/main" id="{8BF5A189-82F6-EC61-6FBD-5E6F45B65BF7}"/>
              </a:ext>
            </a:extLst>
          </p:cNvPr>
          <p:cNvSpPr/>
          <p:nvPr/>
        </p:nvSpPr>
        <p:spPr>
          <a:xfrm>
            <a:off x="10022484" y="8314707"/>
            <a:ext cx="8334920" cy="1366331"/>
          </a:xfrm>
          <a:custGeom>
            <a:avLst/>
            <a:gdLst/>
            <a:ahLst/>
            <a:cxnLst/>
            <a:rect l="l" t="t" r="r" b="b"/>
            <a:pathLst>
              <a:path w="8334920" h="1366331">
                <a:moveTo>
                  <a:pt x="0" y="0"/>
                </a:moveTo>
                <a:lnTo>
                  <a:pt x="8334920" y="0"/>
                </a:lnTo>
                <a:lnTo>
                  <a:pt x="8334920" y="1366330"/>
                </a:lnTo>
                <a:lnTo>
                  <a:pt x="0" y="13663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duotone>
                <a:prstClr val="black"/>
                <a:srgbClr val="7F3F98">
                  <a:tint val="45000"/>
                  <a:satMod val="400000"/>
                </a:srgbClr>
              </a:duotone>
            </a:blip>
            <a:stretch>
              <a:fillRect r="-35589" b="-35441"/>
            </a:stretch>
          </a:blipFill>
        </p:spPr>
        <p:txBody>
          <a:bodyPr/>
          <a:lstStyle/>
          <a:p>
            <a:endParaRPr lang="hr-HR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80002066-6E5D-6A5A-9D02-46E2EBF42516}"/>
              </a:ext>
            </a:extLst>
          </p:cNvPr>
          <p:cNvSpPr txBox="1"/>
          <p:nvPr/>
        </p:nvSpPr>
        <p:spPr>
          <a:xfrm>
            <a:off x="13315763" y="8666738"/>
            <a:ext cx="27045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hr-HR" dirty="0">
                <a:solidFill>
                  <a:schemeClr val="bg1"/>
                </a:solidFill>
                <a:latin typeface="Axiforma Book" panose="00000400000000000000" pitchFamily="2" charset="-18"/>
              </a:rPr>
              <a:t>info@finesa-credos.hr</a:t>
            </a:r>
          </a:p>
          <a:p>
            <a:pPr algn="r"/>
            <a:r>
              <a:rPr lang="hr-HR" dirty="0">
                <a:solidFill>
                  <a:schemeClr val="bg1"/>
                </a:solidFill>
                <a:latin typeface="Axiforma Book" panose="00000400000000000000" pitchFamily="2" charset="-18"/>
              </a:rPr>
              <a:t>www.finesa-credos.hr</a:t>
            </a:r>
          </a:p>
        </p:txBody>
      </p:sp>
    </p:spTree>
    <p:extLst>
      <p:ext uri="{BB962C8B-B14F-4D97-AF65-F5344CB8AC3E}">
        <p14:creationId xmlns:p14="http://schemas.microsoft.com/office/powerpoint/2010/main" val="1059914332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79B6B6-0A97-2886-8B4F-013B86DE14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  <a:extLst>
              <a:ext uri="{FF2B5EF4-FFF2-40B4-BE49-F238E27FC236}">
                <a16:creationId xmlns:a16="http://schemas.microsoft.com/office/drawing/2014/main" id="{19479B5C-43B1-23D0-2119-27FC2EA65FF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-12119" y="0"/>
            <a:ext cx="18452519" cy="10379542"/>
          </a:xfrm>
          <a:prstGeom prst="rect">
            <a:avLst/>
          </a:prstGeom>
        </p:spPr>
      </p:pic>
      <p:grpSp>
        <p:nvGrpSpPr>
          <p:cNvPr id="3" name="Group 3">
            <a:extLst>
              <a:ext uri="{FF2B5EF4-FFF2-40B4-BE49-F238E27FC236}">
                <a16:creationId xmlns:a16="http://schemas.microsoft.com/office/drawing/2014/main" id="{0DBECACE-6B37-60F6-1B3B-268E2C3476BC}"/>
              </a:ext>
            </a:extLst>
          </p:cNvPr>
          <p:cNvGrpSpPr/>
          <p:nvPr/>
        </p:nvGrpSpPr>
        <p:grpSpPr>
          <a:xfrm>
            <a:off x="2267651" y="1539577"/>
            <a:ext cx="13752699" cy="7300388"/>
            <a:chOff x="0" y="0"/>
            <a:chExt cx="3622110" cy="1922736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561BA997-B089-9321-E3CA-F0DDE43B759D}"/>
                </a:ext>
              </a:extLst>
            </p:cNvPr>
            <p:cNvSpPr/>
            <p:nvPr/>
          </p:nvSpPr>
          <p:spPr>
            <a:xfrm>
              <a:off x="0" y="0"/>
              <a:ext cx="3622110" cy="1922736"/>
            </a:xfrm>
            <a:custGeom>
              <a:avLst/>
              <a:gdLst/>
              <a:ahLst/>
              <a:cxnLst/>
              <a:rect l="l" t="t" r="r" b="b"/>
              <a:pathLst>
                <a:path w="3622110" h="1922736">
                  <a:moveTo>
                    <a:pt x="0" y="0"/>
                  </a:moveTo>
                  <a:lnTo>
                    <a:pt x="3622110" y="0"/>
                  </a:lnTo>
                  <a:lnTo>
                    <a:pt x="3622110" y="1922736"/>
                  </a:lnTo>
                  <a:lnTo>
                    <a:pt x="0" y="1922736"/>
                  </a:lnTo>
                  <a:close/>
                </a:path>
              </a:pathLst>
            </a:custGeom>
            <a:solidFill>
              <a:srgbClr val="FFFFFF">
                <a:alpha val="88627"/>
              </a:srgbClr>
            </a:solidFill>
          </p:spPr>
          <p:txBody>
            <a:bodyPr/>
            <a:lstStyle/>
            <a:p>
              <a:r>
                <a:rPr lang="hr-HR" dirty="0"/>
                <a:t> </a:t>
              </a: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B8B35BA5-3613-E15C-CEFA-843C02442105}"/>
                </a:ext>
              </a:extLst>
            </p:cNvPr>
            <p:cNvSpPr txBox="1"/>
            <p:nvPr/>
          </p:nvSpPr>
          <p:spPr>
            <a:xfrm>
              <a:off x="0" y="-57150"/>
              <a:ext cx="3622110" cy="19798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3" name="TekstniOkvir 12">
            <a:extLst>
              <a:ext uri="{FF2B5EF4-FFF2-40B4-BE49-F238E27FC236}">
                <a16:creationId xmlns:a16="http://schemas.microsoft.com/office/drawing/2014/main" id="{D7795CE6-E38D-737B-3198-D4CCF6AB1CCF}"/>
              </a:ext>
            </a:extLst>
          </p:cNvPr>
          <p:cNvSpPr txBox="1"/>
          <p:nvPr/>
        </p:nvSpPr>
        <p:spPr>
          <a:xfrm>
            <a:off x="2716450" y="3924300"/>
            <a:ext cx="12752149" cy="57246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1400" spc="-1" dirty="0">
                <a:solidFill>
                  <a:schemeClr val="dk1"/>
                </a:solidFill>
                <a:latin typeface="Abadi" panose="020B0604020104020204" pitchFamily="34" charset="-18"/>
              </a:rPr>
              <a:t> </a:t>
            </a:r>
          </a:p>
          <a:p>
            <a:r>
              <a:rPr lang="hr-HR" sz="2800" spc="-1" dirty="0">
                <a:solidFill>
                  <a:schemeClr val="dk1"/>
                </a:solidFill>
                <a:latin typeface="Abadi" panose="020B0604020104020204" pitchFamily="34" charset="-18"/>
              </a:rPr>
              <a:t>U ŠTO FINE'SA CREDOS ULAŽE?</a:t>
            </a:r>
          </a:p>
          <a:p>
            <a:endParaRPr lang="hr-HR" sz="1400" spc="-1" dirty="0">
              <a:solidFill>
                <a:schemeClr val="dk1"/>
              </a:solidFill>
              <a:latin typeface="Abadi" panose="020B0604020104020204" pitchFamily="34" charset="-18"/>
            </a:endParaRPr>
          </a:p>
          <a:p>
            <a:r>
              <a:rPr lang="hr-HR" sz="2400" spc="-1" dirty="0">
                <a:solidFill>
                  <a:schemeClr val="dk1"/>
                </a:solidFill>
                <a:latin typeface="Axiforma Book" panose="00000400000000000000" charset="-18"/>
              </a:rPr>
              <a:t>1. KOMERCIJALNO FINANCIRANJE PODUZETNIKA</a:t>
            </a:r>
          </a:p>
          <a:p>
            <a:r>
              <a:rPr lang="hr-HR" sz="2400" spc="-1" dirty="0">
                <a:solidFill>
                  <a:schemeClr val="dk1"/>
                </a:solidFill>
                <a:latin typeface="Axiforma Book" panose="00000400000000000000" charset="-18"/>
              </a:rPr>
              <a:t>- kratkoročna pozajmica, komercijalni zajama, revolving zajam, leasing pozajmica, </a:t>
            </a:r>
            <a:r>
              <a:rPr lang="hr-HR" sz="2400" spc="-1" dirty="0" err="1">
                <a:solidFill>
                  <a:schemeClr val="dk1"/>
                </a:solidFill>
                <a:latin typeface="Axiforma Book" panose="00000400000000000000" charset="-18"/>
              </a:rPr>
              <a:t>predprojektni</a:t>
            </a:r>
            <a:r>
              <a:rPr lang="hr-HR" sz="2400" spc="-1" dirty="0">
                <a:solidFill>
                  <a:schemeClr val="dk1"/>
                </a:solidFill>
                <a:latin typeface="Axiforma Book" panose="00000400000000000000" charset="-18"/>
              </a:rPr>
              <a:t> zajam</a:t>
            </a:r>
          </a:p>
          <a:p>
            <a:endParaRPr lang="hr-HR" sz="2400" spc="-1" dirty="0">
              <a:solidFill>
                <a:schemeClr val="dk1"/>
              </a:solidFill>
              <a:latin typeface="Axiforma Book" panose="00000400000000000000" charset="-18"/>
            </a:endParaRPr>
          </a:p>
          <a:p>
            <a:r>
              <a:rPr lang="hr-HR" sz="2400" spc="-1" dirty="0">
                <a:solidFill>
                  <a:schemeClr val="dk1"/>
                </a:solidFill>
                <a:latin typeface="Axiforma Book" panose="00000400000000000000" charset="-18"/>
              </a:rPr>
              <a:t>2. INVESTICIJSKO FINANCIRANJE PODUZETNIKA</a:t>
            </a:r>
          </a:p>
          <a:p>
            <a:r>
              <a:rPr lang="hr-HR" sz="2400" spc="-1" dirty="0">
                <a:solidFill>
                  <a:schemeClr val="dk1"/>
                </a:solidFill>
                <a:latin typeface="Axiforma Book" panose="00000400000000000000" charset="-18"/>
              </a:rPr>
              <a:t>- model je kombinacije vlasničkog financiranja dokapitalizacijom poduzetnika investicijskim financiranjem sredstvima </a:t>
            </a:r>
            <a:r>
              <a:rPr lang="hr-HR" sz="2400" spc="-1" dirty="0" err="1">
                <a:solidFill>
                  <a:schemeClr val="dk1"/>
                </a:solidFill>
                <a:latin typeface="Axiforma Book" panose="00000400000000000000" charset="-18"/>
              </a:rPr>
              <a:t>Fine’sa</a:t>
            </a:r>
            <a:r>
              <a:rPr lang="hr-HR" sz="2400" spc="-1" dirty="0">
                <a:solidFill>
                  <a:schemeClr val="dk1"/>
                </a:solidFill>
                <a:latin typeface="Axiforma Book" panose="00000400000000000000" charset="-18"/>
              </a:rPr>
              <a:t> </a:t>
            </a:r>
            <a:r>
              <a:rPr lang="hr-HR" sz="2400" spc="-1" dirty="0" err="1">
                <a:solidFill>
                  <a:schemeClr val="dk1"/>
                </a:solidFill>
                <a:latin typeface="Axiforma Book" panose="00000400000000000000" charset="-18"/>
              </a:rPr>
              <a:t>Credos</a:t>
            </a:r>
            <a:r>
              <a:rPr lang="hr-HR" sz="2400" spc="-1" dirty="0">
                <a:solidFill>
                  <a:schemeClr val="dk1"/>
                </a:solidFill>
                <a:latin typeface="Axiforma Book" panose="00000400000000000000" charset="-18"/>
              </a:rPr>
              <a:t> d.d. do visine iznosa kapitala kojim se ostvaruje financijska stabilnost i kreditna sposobnost, kao preduvjeta dužničkog financiranja (krediti poslovnih banaka) i/ili refinanciranja dospjelih kreditnih obveza u svrhu rasta poslovanja.</a:t>
            </a:r>
          </a:p>
          <a:p>
            <a:endParaRPr lang="hr-HR" sz="1400" spc="-1" dirty="0">
              <a:solidFill>
                <a:schemeClr val="dk1"/>
              </a:solidFill>
              <a:latin typeface="Abadi" panose="020B0604020104020204" pitchFamily="34" charset="-18"/>
            </a:endParaRPr>
          </a:p>
          <a:p>
            <a:endParaRPr lang="hr-HR" sz="1400" spc="-1" dirty="0">
              <a:solidFill>
                <a:schemeClr val="dk1"/>
              </a:solidFill>
              <a:latin typeface="Abadi" panose="020B0604020104020204" pitchFamily="34" charset="-18"/>
            </a:endParaRPr>
          </a:p>
          <a:p>
            <a:endParaRPr lang="hr-HR" sz="1400" spc="-1" dirty="0">
              <a:solidFill>
                <a:schemeClr val="dk1"/>
              </a:solidFill>
              <a:latin typeface="Abadi" panose="020B0604020104020204" pitchFamily="34" charset="-18"/>
            </a:endParaRPr>
          </a:p>
          <a:p>
            <a:endParaRPr lang="hr-HR" sz="1400" spc="-1" dirty="0">
              <a:solidFill>
                <a:schemeClr val="dk1"/>
              </a:solidFill>
              <a:latin typeface="Abadi" panose="020B0604020104020204" pitchFamily="34" charset="-18"/>
            </a:endParaRPr>
          </a:p>
          <a:p>
            <a:endParaRPr lang="hr-HR" sz="1400" spc="-1" dirty="0">
              <a:solidFill>
                <a:schemeClr val="dk1"/>
              </a:solidFill>
              <a:latin typeface="Abadi" panose="020B0604020104020204" pitchFamily="34" charset="-18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A3D45E1-FE95-42DD-356D-8A35A2F496A7}"/>
              </a:ext>
            </a:extLst>
          </p:cNvPr>
          <p:cNvSpPr txBox="1"/>
          <p:nvPr/>
        </p:nvSpPr>
        <p:spPr>
          <a:xfrm>
            <a:off x="9154236" y="1816169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dirty="0">
                <a:latin typeface="Axiforma Black" panose="00000900000000000000" pitchFamily="2" charset="-18"/>
              </a:rPr>
              <a:t>partner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57E4957-2F1F-9EDA-4B9F-40C930F1A2F2}"/>
              </a:ext>
            </a:extLst>
          </p:cNvPr>
          <p:cNvSpPr txBox="1"/>
          <p:nvPr/>
        </p:nvSpPr>
        <p:spPr>
          <a:xfrm>
            <a:off x="10830636" y="2165644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dirty="0">
                <a:latin typeface="Axiforma Black" panose="00000900000000000000" pitchFamily="2" charset="-18"/>
              </a:rPr>
              <a:t>poslovne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B73D22E-60B9-323C-4317-2D3F87384DE1}"/>
              </a:ext>
            </a:extLst>
          </p:cNvPr>
          <p:cNvSpPr txBox="1"/>
          <p:nvPr/>
        </p:nvSpPr>
        <p:spPr>
          <a:xfrm>
            <a:off x="12735636" y="2567289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dirty="0">
                <a:latin typeface="Axiforma Black" panose="00000900000000000000" pitchFamily="2" charset="-18"/>
              </a:rPr>
              <a:t>uspješnosti</a:t>
            </a:r>
          </a:p>
        </p:txBody>
      </p:sp>
      <p:sp>
        <p:nvSpPr>
          <p:cNvPr id="6" name="Parallelogram 5">
            <a:extLst>
              <a:ext uri="{FF2B5EF4-FFF2-40B4-BE49-F238E27FC236}">
                <a16:creationId xmlns:a16="http://schemas.microsoft.com/office/drawing/2014/main" id="{28E2960A-9EAA-FF3B-2E68-D1767F75CDD6}"/>
              </a:ext>
            </a:extLst>
          </p:cNvPr>
          <p:cNvSpPr/>
          <p:nvPr/>
        </p:nvSpPr>
        <p:spPr>
          <a:xfrm>
            <a:off x="2667000" y="3619500"/>
            <a:ext cx="7267926" cy="295914"/>
          </a:xfrm>
          <a:prstGeom prst="parallelogram">
            <a:avLst/>
          </a:prstGeom>
          <a:solidFill>
            <a:srgbClr val="4530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r-HR" sz="1800" dirty="0">
                <a:solidFill>
                  <a:schemeClr val="bg1"/>
                </a:solidFill>
                <a:latin typeface="Axiforma SemiBold" panose="00000700000000000000" pitchFamily="2" charset="-18"/>
              </a:rPr>
              <a:t>Fine’</a:t>
            </a:r>
            <a:r>
              <a:rPr lang="hr-HR" sz="1800" dirty="0">
                <a:solidFill>
                  <a:schemeClr val="bg1"/>
                </a:solidFill>
                <a:latin typeface="Axiforma Black" panose="00000900000000000000" pitchFamily="2" charset="-18"/>
              </a:rPr>
              <a:t>sa</a:t>
            </a:r>
            <a:r>
              <a:rPr lang="hr-HR" sz="1800" dirty="0">
                <a:solidFill>
                  <a:schemeClr val="bg1"/>
                </a:solidFill>
                <a:latin typeface="Axiforma SemiBold" panose="00000700000000000000" pitchFamily="2" charset="-18"/>
              </a:rPr>
              <a:t> Credos d.d., </a:t>
            </a:r>
            <a:r>
              <a:rPr lang="hr-HR" sz="1800" dirty="0">
                <a:solidFill>
                  <a:schemeClr val="bg1"/>
                </a:solidFill>
                <a:latin typeface="Axiforma Book" panose="00000400000000000000" pitchFamily="2" charset="-18"/>
              </a:rPr>
              <a:t>financijska kompanija</a:t>
            </a:r>
            <a:endParaRPr lang="hr-HR" dirty="0"/>
          </a:p>
        </p:txBody>
      </p:sp>
      <p:pic>
        <p:nvPicPr>
          <p:cNvPr id="9" name="Picture 8" descr="A gold logo with purple text&#10;&#10;Description automatically generated">
            <a:extLst>
              <a:ext uri="{FF2B5EF4-FFF2-40B4-BE49-F238E27FC236}">
                <a16:creationId xmlns:a16="http://schemas.microsoft.com/office/drawing/2014/main" id="{4CA19963-F48F-1A71-B271-C7F396C659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1649794"/>
            <a:ext cx="2084490" cy="2084490"/>
          </a:xfrm>
          <a:prstGeom prst="rect">
            <a:avLst/>
          </a:prstGeom>
        </p:spPr>
      </p:pic>
      <p:sp>
        <p:nvSpPr>
          <p:cNvPr id="7" name="Freeform 7">
            <a:extLst>
              <a:ext uri="{FF2B5EF4-FFF2-40B4-BE49-F238E27FC236}">
                <a16:creationId xmlns:a16="http://schemas.microsoft.com/office/drawing/2014/main" id="{D9D02278-724C-886D-65B9-CC8949F8A3B4}"/>
              </a:ext>
            </a:extLst>
          </p:cNvPr>
          <p:cNvSpPr/>
          <p:nvPr/>
        </p:nvSpPr>
        <p:spPr>
          <a:xfrm>
            <a:off x="10022484" y="8314707"/>
            <a:ext cx="8334920" cy="1366331"/>
          </a:xfrm>
          <a:custGeom>
            <a:avLst/>
            <a:gdLst/>
            <a:ahLst/>
            <a:cxnLst/>
            <a:rect l="l" t="t" r="r" b="b"/>
            <a:pathLst>
              <a:path w="8334920" h="1366331">
                <a:moveTo>
                  <a:pt x="0" y="0"/>
                </a:moveTo>
                <a:lnTo>
                  <a:pt x="8334920" y="0"/>
                </a:lnTo>
                <a:lnTo>
                  <a:pt x="8334920" y="1366330"/>
                </a:lnTo>
                <a:lnTo>
                  <a:pt x="0" y="13663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duotone>
                <a:prstClr val="black"/>
                <a:srgbClr val="7F3F98">
                  <a:tint val="45000"/>
                  <a:satMod val="400000"/>
                </a:srgbClr>
              </a:duotone>
            </a:blip>
            <a:stretch>
              <a:fillRect r="-35589" b="-35441"/>
            </a:stretch>
          </a:blipFill>
        </p:spPr>
        <p:txBody>
          <a:bodyPr/>
          <a:lstStyle/>
          <a:p>
            <a:endParaRPr lang="hr-HR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CE53AEC-37AC-50B5-C37D-4429BAB73C5B}"/>
              </a:ext>
            </a:extLst>
          </p:cNvPr>
          <p:cNvSpPr txBox="1"/>
          <p:nvPr/>
        </p:nvSpPr>
        <p:spPr>
          <a:xfrm>
            <a:off x="13315763" y="8666738"/>
            <a:ext cx="27045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hr-HR" dirty="0">
                <a:solidFill>
                  <a:schemeClr val="bg1"/>
                </a:solidFill>
                <a:latin typeface="Axiforma Book" panose="00000400000000000000" pitchFamily="2" charset="-18"/>
              </a:rPr>
              <a:t>info@finesa-credos.hr</a:t>
            </a:r>
          </a:p>
          <a:p>
            <a:pPr algn="r"/>
            <a:r>
              <a:rPr lang="hr-HR" dirty="0">
                <a:solidFill>
                  <a:schemeClr val="bg1"/>
                </a:solidFill>
                <a:latin typeface="Axiforma Book" panose="00000400000000000000" pitchFamily="2" charset="-18"/>
              </a:rPr>
              <a:t>www.finesa-credos.hr</a:t>
            </a:r>
          </a:p>
        </p:txBody>
      </p:sp>
    </p:spTree>
    <p:extLst>
      <p:ext uri="{BB962C8B-B14F-4D97-AF65-F5344CB8AC3E}">
        <p14:creationId xmlns:p14="http://schemas.microsoft.com/office/powerpoint/2010/main" val="2861767960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1BE540-BC8B-1429-4D12-7F5C7B2B6D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  <a:extLst>
              <a:ext uri="{FF2B5EF4-FFF2-40B4-BE49-F238E27FC236}">
                <a16:creationId xmlns:a16="http://schemas.microsoft.com/office/drawing/2014/main" id="{FE2540E8-E448-7022-E7E1-611CFCF641C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-12119" y="0"/>
            <a:ext cx="18452519" cy="10379542"/>
          </a:xfrm>
          <a:prstGeom prst="rect">
            <a:avLst/>
          </a:prstGeom>
        </p:spPr>
      </p:pic>
      <p:grpSp>
        <p:nvGrpSpPr>
          <p:cNvPr id="3" name="Group 3">
            <a:extLst>
              <a:ext uri="{FF2B5EF4-FFF2-40B4-BE49-F238E27FC236}">
                <a16:creationId xmlns:a16="http://schemas.microsoft.com/office/drawing/2014/main" id="{23215A5B-DF19-BF2A-F824-91758DFC2B68}"/>
              </a:ext>
            </a:extLst>
          </p:cNvPr>
          <p:cNvGrpSpPr/>
          <p:nvPr/>
        </p:nvGrpSpPr>
        <p:grpSpPr>
          <a:xfrm>
            <a:off x="2267651" y="1539577"/>
            <a:ext cx="13752699" cy="7300388"/>
            <a:chOff x="0" y="0"/>
            <a:chExt cx="3622110" cy="1922736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D48C28BE-C62E-F862-A04E-33028F5FA61A}"/>
                </a:ext>
              </a:extLst>
            </p:cNvPr>
            <p:cNvSpPr/>
            <p:nvPr/>
          </p:nvSpPr>
          <p:spPr>
            <a:xfrm>
              <a:off x="0" y="0"/>
              <a:ext cx="3622110" cy="1922736"/>
            </a:xfrm>
            <a:custGeom>
              <a:avLst/>
              <a:gdLst/>
              <a:ahLst/>
              <a:cxnLst/>
              <a:rect l="l" t="t" r="r" b="b"/>
              <a:pathLst>
                <a:path w="3622110" h="1922736">
                  <a:moveTo>
                    <a:pt x="0" y="0"/>
                  </a:moveTo>
                  <a:lnTo>
                    <a:pt x="3622110" y="0"/>
                  </a:lnTo>
                  <a:lnTo>
                    <a:pt x="3622110" y="1922736"/>
                  </a:lnTo>
                  <a:lnTo>
                    <a:pt x="0" y="1922736"/>
                  </a:lnTo>
                  <a:close/>
                </a:path>
              </a:pathLst>
            </a:custGeom>
            <a:solidFill>
              <a:srgbClr val="FFFFFF">
                <a:alpha val="88627"/>
              </a:srgbClr>
            </a:solidFill>
          </p:spPr>
          <p:txBody>
            <a:bodyPr/>
            <a:lstStyle/>
            <a:p>
              <a:r>
                <a:rPr lang="hr-HR" dirty="0"/>
                <a:t> </a:t>
              </a: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DCE366D1-0C3D-7922-831A-7FD8D96A81A8}"/>
                </a:ext>
              </a:extLst>
            </p:cNvPr>
            <p:cNvSpPr txBox="1"/>
            <p:nvPr/>
          </p:nvSpPr>
          <p:spPr>
            <a:xfrm>
              <a:off x="0" y="-57150"/>
              <a:ext cx="3622110" cy="19798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3" name="TekstniOkvir 12">
            <a:extLst>
              <a:ext uri="{FF2B5EF4-FFF2-40B4-BE49-F238E27FC236}">
                <a16:creationId xmlns:a16="http://schemas.microsoft.com/office/drawing/2014/main" id="{4FAD0AC6-1E52-362F-C638-483667FC7127}"/>
              </a:ext>
            </a:extLst>
          </p:cNvPr>
          <p:cNvSpPr txBox="1"/>
          <p:nvPr/>
        </p:nvSpPr>
        <p:spPr>
          <a:xfrm>
            <a:off x="2716450" y="3924300"/>
            <a:ext cx="12752149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1400" spc="-1" dirty="0">
                <a:solidFill>
                  <a:schemeClr val="dk1"/>
                </a:solidFill>
                <a:latin typeface="Abadi" panose="020B0604020104020204" pitchFamily="34" charset="-18"/>
              </a:rPr>
              <a:t> </a:t>
            </a:r>
            <a:endParaRPr lang="hr-HR" sz="1400" spc="-1" dirty="0">
              <a:solidFill>
                <a:srgbClr val="000000"/>
              </a:solidFill>
              <a:latin typeface="Abadi" panose="020B0604020104020204" pitchFamily="34" charset="-18"/>
            </a:endParaRPr>
          </a:p>
          <a:p>
            <a:r>
              <a:rPr lang="hr-HR" sz="2800" spc="-1" dirty="0">
                <a:solidFill>
                  <a:srgbClr val="000000"/>
                </a:solidFill>
                <a:latin typeface="Abadi" panose="020B0604020104020204" pitchFamily="34" charset="-18"/>
              </a:rPr>
              <a:t>U ŠTO </a:t>
            </a:r>
            <a:r>
              <a:rPr lang="hr-HR" sz="2800" spc="-1" dirty="0" err="1">
                <a:solidFill>
                  <a:srgbClr val="000000"/>
                </a:solidFill>
                <a:latin typeface="Abadi" panose="020B0604020104020204" pitchFamily="34" charset="-18"/>
              </a:rPr>
              <a:t>Fine’sa</a:t>
            </a:r>
            <a:r>
              <a:rPr lang="hr-HR" sz="2800" spc="-1" dirty="0">
                <a:solidFill>
                  <a:srgbClr val="000000"/>
                </a:solidFill>
                <a:latin typeface="Abadi" panose="020B0604020104020204" pitchFamily="34" charset="-18"/>
              </a:rPr>
              <a:t> </a:t>
            </a:r>
            <a:r>
              <a:rPr lang="hr-HR" sz="2800" spc="-1" dirty="0" err="1">
                <a:solidFill>
                  <a:srgbClr val="000000"/>
                </a:solidFill>
                <a:latin typeface="Abadi" panose="020B0604020104020204" pitchFamily="34" charset="-18"/>
              </a:rPr>
              <a:t>Credos</a:t>
            </a:r>
            <a:r>
              <a:rPr lang="hr-HR" sz="2800" spc="-1" dirty="0">
                <a:solidFill>
                  <a:srgbClr val="000000"/>
                </a:solidFill>
                <a:latin typeface="Abadi" panose="020B0604020104020204" pitchFamily="34" charset="-18"/>
              </a:rPr>
              <a:t> d.d., financijska kompanija ULAŽE?</a:t>
            </a:r>
          </a:p>
          <a:p>
            <a:endParaRPr lang="hr-HR" sz="2800" spc="-1" dirty="0">
              <a:solidFill>
                <a:srgbClr val="000000"/>
              </a:solidFill>
              <a:latin typeface="Abadi" panose="020B0604020104020204" pitchFamily="34" charset="-18"/>
            </a:endParaRPr>
          </a:p>
          <a:p>
            <a:pPr marL="514350" indent="-514350">
              <a:buAutoNum type="arabicPeriod"/>
            </a:pPr>
            <a:r>
              <a:rPr lang="hr-HR" sz="2800" spc="-1" dirty="0">
                <a:solidFill>
                  <a:srgbClr val="000000"/>
                </a:solidFill>
                <a:latin typeface="Abadi" panose="020B0604020104020204" pitchFamily="34" charset="-18"/>
              </a:rPr>
              <a:t>KOMERCIJALNO FINANCIRANJE </a:t>
            </a:r>
          </a:p>
          <a:p>
            <a:r>
              <a:rPr lang="hr-HR" sz="2800" spc="-1" dirty="0">
                <a:solidFill>
                  <a:srgbClr val="000000"/>
                </a:solidFill>
                <a:latin typeface="Abadi" panose="020B0604020104020204" pitchFamily="34" charset="-18"/>
              </a:rPr>
              <a:t>     PODUZETNIKA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AAD376F-D824-6751-2EBE-D2B25C627BF3}"/>
              </a:ext>
            </a:extLst>
          </p:cNvPr>
          <p:cNvSpPr txBox="1"/>
          <p:nvPr/>
        </p:nvSpPr>
        <p:spPr>
          <a:xfrm>
            <a:off x="9154236" y="1816169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dirty="0">
                <a:latin typeface="Axiforma Black" panose="00000900000000000000" pitchFamily="2" charset="-18"/>
              </a:rPr>
              <a:t>partner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5379725-DAD9-CCF9-5A9E-A0DE96EC74B1}"/>
              </a:ext>
            </a:extLst>
          </p:cNvPr>
          <p:cNvSpPr txBox="1"/>
          <p:nvPr/>
        </p:nvSpPr>
        <p:spPr>
          <a:xfrm>
            <a:off x="10830636" y="2165644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dirty="0">
                <a:latin typeface="Axiforma Black" panose="00000900000000000000" pitchFamily="2" charset="-18"/>
              </a:rPr>
              <a:t>poslovne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EAEA48A-3D09-956B-5A0B-BA0E421BB1CB}"/>
              </a:ext>
            </a:extLst>
          </p:cNvPr>
          <p:cNvSpPr txBox="1"/>
          <p:nvPr/>
        </p:nvSpPr>
        <p:spPr>
          <a:xfrm>
            <a:off x="12735636" y="2567289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dirty="0">
                <a:latin typeface="Axiforma Black" panose="00000900000000000000" pitchFamily="2" charset="-18"/>
              </a:rPr>
              <a:t>uspješnosti</a:t>
            </a:r>
          </a:p>
        </p:txBody>
      </p:sp>
      <p:sp>
        <p:nvSpPr>
          <p:cNvPr id="6" name="Parallelogram 5">
            <a:extLst>
              <a:ext uri="{FF2B5EF4-FFF2-40B4-BE49-F238E27FC236}">
                <a16:creationId xmlns:a16="http://schemas.microsoft.com/office/drawing/2014/main" id="{CF4C695E-CC46-B9ED-2274-2F90C27045DF}"/>
              </a:ext>
            </a:extLst>
          </p:cNvPr>
          <p:cNvSpPr/>
          <p:nvPr/>
        </p:nvSpPr>
        <p:spPr>
          <a:xfrm>
            <a:off x="2667000" y="3619500"/>
            <a:ext cx="7267926" cy="295914"/>
          </a:xfrm>
          <a:prstGeom prst="parallelogram">
            <a:avLst/>
          </a:prstGeom>
          <a:solidFill>
            <a:srgbClr val="4530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r-HR" sz="1800" dirty="0">
                <a:solidFill>
                  <a:schemeClr val="bg1"/>
                </a:solidFill>
                <a:latin typeface="Axiforma SemiBold" panose="00000700000000000000" pitchFamily="2" charset="-18"/>
              </a:rPr>
              <a:t>Fine’</a:t>
            </a:r>
            <a:r>
              <a:rPr lang="hr-HR" sz="1800" dirty="0">
                <a:solidFill>
                  <a:schemeClr val="bg1"/>
                </a:solidFill>
                <a:latin typeface="Axiforma Black" panose="00000900000000000000" pitchFamily="2" charset="-18"/>
              </a:rPr>
              <a:t>sa</a:t>
            </a:r>
            <a:r>
              <a:rPr lang="hr-HR" sz="1800" dirty="0">
                <a:solidFill>
                  <a:schemeClr val="bg1"/>
                </a:solidFill>
                <a:latin typeface="Axiforma SemiBold" panose="00000700000000000000" pitchFamily="2" charset="-18"/>
              </a:rPr>
              <a:t> Credos d.d., </a:t>
            </a:r>
            <a:r>
              <a:rPr lang="hr-HR" sz="1800" dirty="0">
                <a:solidFill>
                  <a:schemeClr val="bg1"/>
                </a:solidFill>
                <a:latin typeface="Axiforma Book" panose="00000400000000000000" pitchFamily="2" charset="-18"/>
              </a:rPr>
              <a:t>financijska kompanija</a:t>
            </a:r>
            <a:endParaRPr lang="hr-HR" dirty="0"/>
          </a:p>
        </p:txBody>
      </p:sp>
      <p:pic>
        <p:nvPicPr>
          <p:cNvPr id="9" name="Picture 8" descr="A gold logo with purple text&#10;&#10;Description automatically generated">
            <a:extLst>
              <a:ext uri="{FF2B5EF4-FFF2-40B4-BE49-F238E27FC236}">
                <a16:creationId xmlns:a16="http://schemas.microsoft.com/office/drawing/2014/main" id="{4B37697B-33CB-E986-A861-2F5163C8AF0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1649794"/>
            <a:ext cx="2084490" cy="2084490"/>
          </a:xfrm>
          <a:prstGeom prst="rect">
            <a:avLst/>
          </a:prstGeom>
        </p:spPr>
      </p:pic>
      <p:sp>
        <p:nvSpPr>
          <p:cNvPr id="7" name="Freeform 7">
            <a:extLst>
              <a:ext uri="{FF2B5EF4-FFF2-40B4-BE49-F238E27FC236}">
                <a16:creationId xmlns:a16="http://schemas.microsoft.com/office/drawing/2014/main" id="{5179FD04-6CBF-E2BA-C3DE-30299BB81ADD}"/>
              </a:ext>
            </a:extLst>
          </p:cNvPr>
          <p:cNvSpPr/>
          <p:nvPr/>
        </p:nvSpPr>
        <p:spPr>
          <a:xfrm>
            <a:off x="10022484" y="8314707"/>
            <a:ext cx="8334920" cy="1366331"/>
          </a:xfrm>
          <a:custGeom>
            <a:avLst/>
            <a:gdLst/>
            <a:ahLst/>
            <a:cxnLst/>
            <a:rect l="l" t="t" r="r" b="b"/>
            <a:pathLst>
              <a:path w="8334920" h="1366331">
                <a:moveTo>
                  <a:pt x="0" y="0"/>
                </a:moveTo>
                <a:lnTo>
                  <a:pt x="8334920" y="0"/>
                </a:lnTo>
                <a:lnTo>
                  <a:pt x="8334920" y="1366330"/>
                </a:lnTo>
                <a:lnTo>
                  <a:pt x="0" y="13663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duotone>
                <a:prstClr val="black"/>
                <a:srgbClr val="7F3F98">
                  <a:tint val="45000"/>
                  <a:satMod val="400000"/>
                </a:srgbClr>
              </a:duotone>
            </a:blip>
            <a:stretch>
              <a:fillRect r="-35589" b="-35441"/>
            </a:stretch>
          </a:blipFill>
        </p:spPr>
        <p:txBody>
          <a:bodyPr/>
          <a:lstStyle/>
          <a:p>
            <a:endParaRPr lang="hr-HR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04BB312-C6DA-93DA-E6D1-12160A2DBA0C}"/>
              </a:ext>
            </a:extLst>
          </p:cNvPr>
          <p:cNvSpPr txBox="1"/>
          <p:nvPr/>
        </p:nvSpPr>
        <p:spPr>
          <a:xfrm>
            <a:off x="13315763" y="8666738"/>
            <a:ext cx="27045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hr-HR" dirty="0">
                <a:solidFill>
                  <a:schemeClr val="bg1"/>
                </a:solidFill>
                <a:latin typeface="Axiforma Book" panose="00000400000000000000" pitchFamily="2" charset="-18"/>
              </a:rPr>
              <a:t>info@finesa-credos.hr</a:t>
            </a:r>
          </a:p>
          <a:p>
            <a:pPr algn="r"/>
            <a:r>
              <a:rPr lang="hr-HR" dirty="0">
                <a:solidFill>
                  <a:schemeClr val="bg1"/>
                </a:solidFill>
                <a:latin typeface="Axiforma Book" panose="00000400000000000000" pitchFamily="2" charset="-18"/>
              </a:rPr>
              <a:t>www.finesa-credos.hr</a:t>
            </a:r>
          </a:p>
        </p:txBody>
      </p:sp>
      <p:sp>
        <p:nvSpPr>
          <p:cNvPr id="14" name="AutoShape 2">
            <a:extLst>
              <a:ext uri="{FF2B5EF4-FFF2-40B4-BE49-F238E27FC236}">
                <a16:creationId xmlns:a16="http://schemas.microsoft.com/office/drawing/2014/main" id="{B8F0D48C-C5D4-92D9-76D5-160DCDC4D92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991600" y="49911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hr-HR"/>
          </a:p>
        </p:txBody>
      </p:sp>
      <p:pic>
        <p:nvPicPr>
          <p:cNvPr id="18" name="Slika 17" descr="Slika na kojoj se prikazuje tekst, snimka zaslona, dijagram, krug&#10;&#10;Sadržaj generiran uz AI možda nije točan.">
            <a:extLst>
              <a:ext uri="{FF2B5EF4-FFF2-40B4-BE49-F238E27FC236}">
                <a16:creationId xmlns:a16="http://schemas.microsoft.com/office/drawing/2014/main" id="{3AFF5BA7-07D4-CABC-D46F-A40EF41FFD6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3911" y="4610614"/>
            <a:ext cx="6509889" cy="3657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475580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F921F5D-6458-90C8-0BA6-681BA162C2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  <a:extLst>
              <a:ext uri="{FF2B5EF4-FFF2-40B4-BE49-F238E27FC236}">
                <a16:creationId xmlns:a16="http://schemas.microsoft.com/office/drawing/2014/main" id="{8B14DD2C-432B-D83E-D4A8-081F6C9C295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-12119" y="0"/>
            <a:ext cx="18452519" cy="10379542"/>
          </a:xfrm>
          <a:prstGeom prst="rect">
            <a:avLst/>
          </a:prstGeom>
        </p:spPr>
      </p:pic>
      <p:grpSp>
        <p:nvGrpSpPr>
          <p:cNvPr id="3" name="Group 3">
            <a:extLst>
              <a:ext uri="{FF2B5EF4-FFF2-40B4-BE49-F238E27FC236}">
                <a16:creationId xmlns:a16="http://schemas.microsoft.com/office/drawing/2014/main" id="{3CA1E5CC-A834-ED85-FE17-7655EB4F4A60}"/>
              </a:ext>
            </a:extLst>
          </p:cNvPr>
          <p:cNvGrpSpPr/>
          <p:nvPr/>
        </p:nvGrpSpPr>
        <p:grpSpPr>
          <a:xfrm>
            <a:off x="2267651" y="1539577"/>
            <a:ext cx="13752699" cy="7300388"/>
            <a:chOff x="0" y="0"/>
            <a:chExt cx="3622110" cy="1922736"/>
          </a:xfrm>
        </p:grpSpPr>
        <p:sp>
          <p:nvSpPr>
            <p:cNvPr id="4" name="Freeform 4">
              <a:extLst>
                <a:ext uri="{FF2B5EF4-FFF2-40B4-BE49-F238E27FC236}">
                  <a16:creationId xmlns:a16="http://schemas.microsoft.com/office/drawing/2014/main" id="{93747C2C-D162-6DC7-1B1F-AC94D5CFFA93}"/>
                </a:ext>
              </a:extLst>
            </p:cNvPr>
            <p:cNvSpPr/>
            <p:nvPr/>
          </p:nvSpPr>
          <p:spPr>
            <a:xfrm>
              <a:off x="0" y="0"/>
              <a:ext cx="3622110" cy="1922736"/>
            </a:xfrm>
            <a:custGeom>
              <a:avLst/>
              <a:gdLst/>
              <a:ahLst/>
              <a:cxnLst/>
              <a:rect l="l" t="t" r="r" b="b"/>
              <a:pathLst>
                <a:path w="3622110" h="1922736">
                  <a:moveTo>
                    <a:pt x="0" y="0"/>
                  </a:moveTo>
                  <a:lnTo>
                    <a:pt x="3622110" y="0"/>
                  </a:lnTo>
                  <a:lnTo>
                    <a:pt x="3622110" y="1922736"/>
                  </a:lnTo>
                  <a:lnTo>
                    <a:pt x="0" y="1922736"/>
                  </a:lnTo>
                  <a:close/>
                </a:path>
              </a:pathLst>
            </a:custGeom>
            <a:solidFill>
              <a:srgbClr val="FFFFFF">
                <a:alpha val="88627"/>
              </a:srgbClr>
            </a:solidFill>
          </p:spPr>
          <p:txBody>
            <a:bodyPr/>
            <a:lstStyle/>
            <a:p>
              <a:r>
                <a:rPr lang="hr-HR" dirty="0"/>
                <a:t> </a:t>
              </a:r>
            </a:p>
          </p:txBody>
        </p:sp>
        <p:sp>
          <p:nvSpPr>
            <p:cNvPr id="5" name="TextBox 5">
              <a:extLst>
                <a:ext uri="{FF2B5EF4-FFF2-40B4-BE49-F238E27FC236}">
                  <a16:creationId xmlns:a16="http://schemas.microsoft.com/office/drawing/2014/main" id="{6B245E9E-C91B-DBD3-D1ED-DC87DBBECEAC}"/>
                </a:ext>
              </a:extLst>
            </p:cNvPr>
            <p:cNvSpPr txBox="1"/>
            <p:nvPr/>
          </p:nvSpPr>
          <p:spPr>
            <a:xfrm>
              <a:off x="0" y="-57150"/>
              <a:ext cx="3622110" cy="19798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3" name="TekstniOkvir 12">
            <a:extLst>
              <a:ext uri="{FF2B5EF4-FFF2-40B4-BE49-F238E27FC236}">
                <a16:creationId xmlns:a16="http://schemas.microsoft.com/office/drawing/2014/main" id="{779640AE-07F1-734B-1547-9A262E4EB7C8}"/>
              </a:ext>
            </a:extLst>
          </p:cNvPr>
          <p:cNvSpPr txBox="1"/>
          <p:nvPr/>
        </p:nvSpPr>
        <p:spPr>
          <a:xfrm>
            <a:off x="2716450" y="4226123"/>
            <a:ext cx="1275214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r-HR" sz="2800" spc="-1" dirty="0">
                <a:solidFill>
                  <a:schemeClr val="dk1"/>
                </a:solidFill>
                <a:latin typeface="Axiforma Book" panose="00000400000000000000" charset="-18"/>
                <a:ea typeface="Aptos"/>
              </a:rPr>
              <a:t>MEDICINSKA OPREMA I POMAGALA</a:t>
            </a:r>
            <a:endParaRPr lang="hr-HR" sz="2800" spc="-1" dirty="0">
              <a:solidFill>
                <a:srgbClr val="000000"/>
              </a:solidFill>
              <a:latin typeface="Axiforma Book" panose="00000400000000000000" charset="-18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9653801-85E4-DDC5-C1AE-56614600D89E}"/>
              </a:ext>
            </a:extLst>
          </p:cNvPr>
          <p:cNvSpPr txBox="1"/>
          <p:nvPr/>
        </p:nvSpPr>
        <p:spPr>
          <a:xfrm>
            <a:off x="9154236" y="1816169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dirty="0">
                <a:latin typeface="Axiforma Black" panose="00000900000000000000" pitchFamily="2" charset="-18"/>
              </a:rPr>
              <a:t>partner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BF6920F-209C-9D90-09EC-5F5A6F65BC55}"/>
              </a:ext>
            </a:extLst>
          </p:cNvPr>
          <p:cNvSpPr txBox="1"/>
          <p:nvPr/>
        </p:nvSpPr>
        <p:spPr>
          <a:xfrm>
            <a:off x="10830636" y="2165644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dirty="0">
                <a:latin typeface="Axiforma Black" panose="00000900000000000000" pitchFamily="2" charset="-18"/>
              </a:rPr>
              <a:t>poslovne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4ECDA3D-AD17-17EE-76D7-B44AF25D9D2E}"/>
              </a:ext>
            </a:extLst>
          </p:cNvPr>
          <p:cNvSpPr txBox="1"/>
          <p:nvPr/>
        </p:nvSpPr>
        <p:spPr>
          <a:xfrm>
            <a:off x="12735636" y="2567289"/>
            <a:ext cx="3048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r-HR" sz="3600" dirty="0">
                <a:latin typeface="Axiforma Black" panose="00000900000000000000" pitchFamily="2" charset="-18"/>
              </a:rPr>
              <a:t>uspješnosti</a:t>
            </a:r>
          </a:p>
        </p:txBody>
      </p:sp>
      <p:sp>
        <p:nvSpPr>
          <p:cNvPr id="6" name="Parallelogram 5">
            <a:extLst>
              <a:ext uri="{FF2B5EF4-FFF2-40B4-BE49-F238E27FC236}">
                <a16:creationId xmlns:a16="http://schemas.microsoft.com/office/drawing/2014/main" id="{6B30CEB8-04EE-3F4F-2CF7-9063FFDAD82E}"/>
              </a:ext>
            </a:extLst>
          </p:cNvPr>
          <p:cNvSpPr/>
          <p:nvPr/>
        </p:nvSpPr>
        <p:spPr>
          <a:xfrm>
            <a:off x="2667000" y="3619500"/>
            <a:ext cx="7267926" cy="295914"/>
          </a:xfrm>
          <a:prstGeom prst="parallelogram">
            <a:avLst/>
          </a:prstGeom>
          <a:solidFill>
            <a:srgbClr val="45308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hr-HR" sz="1800" dirty="0">
                <a:solidFill>
                  <a:schemeClr val="bg1"/>
                </a:solidFill>
                <a:latin typeface="Axiforma SemiBold" panose="00000700000000000000" pitchFamily="2" charset="-18"/>
              </a:rPr>
              <a:t>Fine’</a:t>
            </a:r>
            <a:r>
              <a:rPr lang="hr-HR" sz="1800" dirty="0">
                <a:solidFill>
                  <a:schemeClr val="bg1"/>
                </a:solidFill>
                <a:latin typeface="Axiforma Black" panose="00000900000000000000" pitchFamily="2" charset="-18"/>
              </a:rPr>
              <a:t>sa</a:t>
            </a:r>
            <a:r>
              <a:rPr lang="hr-HR" sz="1800" dirty="0">
                <a:solidFill>
                  <a:schemeClr val="bg1"/>
                </a:solidFill>
                <a:latin typeface="Axiforma SemiBold" panose="00000700000000000000" pitchFamily="2" charset="-18"/>
              </a:rPr>
              <a:t> Credos d.d., </a:t>
            </a:r>
            <a:r>
              <a:rPr lang="hr-HR" sz="1800" dirty="0">
                <a:solidFill>
                  <a:schemeClr val="bg1"/>
                </a:solidFill>
                <a:latin typeface="Axiforma Book" panose="00000400000000000000" pitchFamily="2" charset="-18"/>
              </a:rPr>
              <a:t>financijska kompanija</a:t>
            </a:r>
            <a:endParaRPr lang="hr-HR" dirty="0"/>
          </a:p>
        </p:txBody>
      </p:sp>
      <p:pic>
        <p:nvPicPr>
          <p:cNvPr id="9" name="Picture 8" descr="A gold logo with purple text&#10;&#10;Description automatically generated">
            <a:extLst>
              <a:ext uri="{FF2B5EF4-FFF2-40B4-BE49-F238E27FC236}">
                <a16:creationId xmlns:a16="http://schemas.microsoft.com/office/drawing/2014/main" id="{0D288F2C-0EC4-8654-2EB7-052DD0D355B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1649794"/>
            <a:ext cx="2084490" cy="2084490"/>
          </a:xfrm>
          <a:prstGeom prst="rect">
            <a:avLst/>
          </a:prstGeom>
        </p:spPr>
      </p:pic>
      <p:sp>
        <p:nvSpPr>
          <p:cNvPr id="7" name="Freeform 7">
            <a:extLst>
              <a:ext uri="{FF2B5EF4-FFF2-40B4-BE49-F238E27FC236}">
                <a16:creationId xmlns:a16="http://schemas.microsoft.com/office/drawing/2014/main" id="{68A5B1C5-75EA-1460-896C-58DC1B68794D}"/>
              </a:ext>
            </a:extLst>
          </p:cNvPr>
          <p:cNvSpPr/>
          <p:nvPr/>
        </p:nvSpPr>
        <p:spPr>
          <a:xfrm>
            <a:off x="10022484" y="8314707"/>
            <a:ext cx="8334920" cy="1366331"/>
          </a:xfrm>
          <a:custGeom>
            <a:avLst/>
            <a:gdLst/>
            <a:ahLst/>
            <a:cxnLst/>
            <a:rect l="l" t="t" r="r" b="b"/>
            <a:pathLst>
              <a:path w="8334920" h="1366331">
                <a:moveTo>
                  <a:pt x="0" y="0"/>
                </a:moveTo>
                <a:lnTo>
                  <a:pt x="8334920" y="0"/>
                </a:lnTo>
                <a:lnTo>
                  <a:pt x="8334920" y="1366330"/>
                </a:lnTo>
                <a:lnTo>
                  <a:pt x="0" y="136633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duotone>
                <a:prstClr val="black"/>
                <a:srgbClr val="7F3F98">
                  <a:tint val="45000"/>
                  <a:satMod val="400000"/>
                </a:srgbClr>
              </a:duotone>
            </a:blip>
            <a:stretch>
              <a:fillRect r="-35589" b="-35441"/>
            </a:stretch>
          </a:blipFill>
        </p:spPr>
        <p:txBody>
          <a:bodyPr/>
          <a:lstStyle/>
          <a:p>
            <a:endParaRPr lang="hr-HR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B312BFB-2501-3B2C-A91D-8E8023AC4DDD}"/>
              </a:ext>
            </a:extLst>
          </p:cNvPr>
          <p:cNvSpPr txBox="1"/>
          <p:nvPr/>
        </p:nvSpPr>
        <p:spPr>
          <a:xfrm>
            <a:off x="13315763" y="8666738"/>
            <a:ext cx="270458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hr-HR" dirty="0">
                <a:solidFill>
                  <a:schemeClr val="bg1"/>
                </a:solidFill>
                <a:latin typeface="Axiforma Book" panose="00000400000000000000" pitchFamily="2" charset="-18"/>
              </a:rPr>
              <a:t>info@finesa-credos.hr</a:t>
            </a:r>
          </a:p>
          <a:p>
            <a:pPr algn="r"/>
            <a:r>
              <a:rPr lang="hr-HR" dirty="0">
                <a:solidFill>
                  <a:schemeClr val="bg1"/>
                </a:solidFill>
                <a:latin typeface="Axiforma Book" panose="00000400000000000000" pitchFamily="2" charset="-18"/>
              </a:rPr>
              <a:t>www.finesa-credos.hr</a:t>
            </a:r>
          </a:p>
        </p:txBody>
      </p:sp>
      <p:pic>
        <p:nvPicPr>
          <p:cNvPr id="14" name="Slika 13">
            <a:extLst>
              <a:ext uri="{FF2B5EF4-FFF2-40B4-BE49-F238E27FC236}">
                <a16:creationId xmlns:a16="http://schemas.microsoft.com/office/drawing/2014/main" id="{99A297C7-8F56-F3B7-2766-AF3264F3FC2B}"/>
              </a:ext>
            </a:extLst>
          </p:cNvPr>
          <p:cNvPicPr/>
          <p:nvPr/>
        </p:nvPicPr>
        <p:blipFill>
          <a:blip r:embed="rId7"/>
          <a:stretch/>
        </p:blipFill>
        <p:spPr>
          <a:xfrm>
            <a:off x="2895600" y="4938261"/>
            <a:ext cx="3780000" cy="2700000"/>
          </a:xfrm>
          <a:prstGeom prst="rect">
            <a:avLst/>
          </a:prstGeom>
          <a:ln w="0">
            <a:noFill/>
          </a:ln>
        </p:spPr>
      </p:pic>
      <p:pic>
        <p:nvPicPr>
          <p:cNvPr id="15" name="Slika 14">
            <a:extLst>
              <a:ext uri="{FF2B5EF4-FFF2-40B4-BE49-F238E27FC236}">
                <a16:creationId xmlns:a16="http://schemas.microsoft.com/office/drawing/2014/main" id="{C5A3C042-106D-4C6B-59E3-9649EE83EC58}"/>
              </a:ext>
            </a:extLst>
          </p:cNvPr>
          <p:cNvPicPr/>
          <p:nvPr/>
        </p:nvPicPr>
        <p:blipFill>
          <a:blip r:embed="rId8"/>
          <a:stretch/>
        </p:blipFill>
        <p:spPr>
          <a:xfrm>
            <a:off x="7035600" y="4938261"/>
            <a:ext cx="3960000" cy="2700000"/>
          </a:xfrm>
          <a:prstGeom prst="rect">
            <a:avLst/>
          </a:prstGeom>
          <a:ln w="0">
            <a:noFill/>
          </a:ln>
        </p:spPr>
      </p:pic>
      <p:pic>
        <p:nvPicPr>
          <p:cNvPr id="16" name="Slika 15">
            <a:extLst>
              <a:ext uri="{FF2B5EF4-FFF2-40B4-BE49-F238E27FC236}">
                <a16:creationId xmlns:a16="http://schemas.microsoft.com/office/drawing/2014/main" id="{9550C610-7564-06A4-F4E9-01BA57533C4B}"/>
              </a:ext>
            </a:extLst>
          </p:cNvPr>
          <p:cNvPicPr/>
          <p:nvPr/>
        </p:nvPicPr>
        <p:blipFill>
          <a:blip r:embed="rId9"/>
          <a:stretch/>
        </p:blipFill>
        <p:spPr>
          <a:xfrm>
            <a:off x="11535600" y="4967421"/>
            <a:ext cx="3780000" cy="2564280"/>
          </a:xfrm>
          <a:prstGeom prst="rect">
            <a:avLst/>
          </a:prstGeom>
          <a:ln w="0">
            <a:noFill/>
          </a:ln>
        </p:spPr>
      </p:pic>
    </p:spTree>
    <p:extLst>
      <p:ext uri="{BB962C8B-B14F-4D97-AF65-F5344CB8AC3E}">
        <p14:creationId xmlns:p14="http://schemas.microsoft.com/office/powerpoint/2010/main" val="2415973939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100000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425</TotalTime>
  <Words>1110</Words>
  <Application>Microsoft Office PowerPoint</Application>
  <PresentationFormat>Prilagođeno</PresentationFormat>
  <Paragraphs>333</Paragraphs>
  <Slides>25</Slides>
  <Notes>0</Notes>
  <HiddenSlides>0</HiddenSlides>
  <MMClips>25</MMClips>
  <ScaleCrop>false</ScaleCrop>
  <HeadingPairs>
    <vt:vector size="6" baseType="variant">
      <vt:variant>
        <vt:lpstr>Korišteni fontovi</vt:lpstr>
      </vt:variant>
      <vt:variant>
        <vt:i4>6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25</vt:i4>
      </vt:variant>
    </vt:vector>
  </HeadingPairs>
  <TitlesOfParts>
    <vt:vector size="32" baseType="lpstr">
      <vt:lpstr>Abadi</vt:lpstr>
      <vt:lpstr>Calibri</vt:lpstr>
      <vt:lpstr>Arial</vt:lpstr>
      <vt:lpstr>Axiforma Book</vt:lpstr>
      <vt:lpstr>Axiforma Black</vt:lpstr>
      <vt:lpstr>Axiforma SemiBold</vt:lpstr>
      <vt:lpstr>Office Theme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  <vt:lpstr>PowerPoint prezentacija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Dodajte naslov</dc:title>
  <dc:creator>Hunjet Mario</dc:creator>
  <cp:lastModifiedBy>Hunjet Mario</cp:lastModifiedBy>
  <cp:revision>16</cp:revision>
  <dcterms:created xsi:type="dcterms:W3CDTF">2006-08-16T00:00:00Z</dcterms:created>
  <dcterms:modified xsi:type="dcterms:W3CDTF">2025-12-03T12:21:11Z</dcterms:modified>
  <dc:identifier>DAG54lhzobw</dc:identifier>
</cp:coreProperties>
</file>