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1" r:id="rId2"/>
    <p:sldId id="310" r:id="rId3"/>
    <p:sldId id="299" r:id="rId4"/>
    <p:sldId id="308" r:id="rId5"/>
    <p:sldId id="301" r:id="rId6"/>
    <p:sldId id="303" r:id="rId7"/>
    <p:sldId id="263" r:id="rId8"/>
    <p:sldId id="281" r:id="rId9"/>
    <p:sldId id="267" r:id="rId10"/>
    <p:sldId id="270" r:id="rId11"/>
    <p:sldId id="271" r:id="rId12"/>
    <p:sldId id="272" r:id="rId13"/>
    <p:sldId id="273" r:id="rId14"/>
    <p:sldId id="268" r:id="rId15"/>
    <p:sldId id="275" r:id="rId16"/>
    <p:sldId id="277" r:id="rId17"/>
    <p:sldId id="279" r:id="rId18"/>
    <p:sldId id="283" r:id="rId19"/>
    <p:sldId id="286" r:id="rId20"/>
    <p:sldId id="289" r:id="rId21"/>
    <p:sldId id="291" r:id="rId22"/>
    <p:sldId id="293" r:id="rId23"/>
    <p:sldId id="295" r:id="rId24"/>
    <p:sldId id="297" r:id="rId25"/>
    <p:sldId id="285" r:id="rId26"/>
  </p:sldIdLst>
  <p:sldSz cx="18288000" cy="10287000"/>
  <p:notesSz cx="6797675" cy="9872663"/>
  <p:embeddedFontLst>
    <p:embeddedFont>
      <p:font typeface="Abadi" panose="020B0604020104020204" pitchFamily="34" charset="-18"/>
      <p:regular r:id="rId28"/>
      <p:bold r:id="rId29"/>
      <p:italic r:id="rId30"/>
      <p:boldItalic r:id="rId31"/>
    </p:embeddedFont>
    <p:embeddedFont>
      <p:font typeface="Axiforma Black" panose="00000900000000000000" charset="-18"/>
      <p:bold r:id="rId32"/>
    </p:embeddedFont>
    <p:embeddedFont>
      <p:font typeface="Axiforma Book" panose="00000400000000000000" charset="-18"/>
      <p:regular r:id="rId33"/>
    </p:embeddedFont>
    <p:embeddedFont>
      <p:font typeface="Axiforma SemiBold" panose="00000700000000000000" charset="-18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089"/>
    <a:srgbClr val="7F3F98"/>
    <a:srgbClr val="006838"/>
    <a:srgbClr val="0F3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9E3B-18A8-493D-8BC0-06FD7AF2CAC0}" type="datetimeFigureOut">
              <a:rPr lang="hr-HR" smtClean="0"/>
              <a:t>4.12.2025.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7CD5-EDF1-4CDD-92CB-86F7B8B490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089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2716450" y="4076700"/>
            <a:ext cx="1275214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400" spc="-1" dirty="0" err="1">
                <a:solidFill>
                  <a:srgbClr val="000000"/>
                </a:solidFill>
                <a:latin typeface="Axiforma Black" panose="00000900000000000000" charset="-18"/>
              </a:rPr>
              <a:t>Fine’</a:t>
            </a:r>
            <a:r>
              <a:rPr lang="hr-HR" sz="4400" b="1" spc="-1" dirty="0" err="1">
                <a:solidFill>
                  <a:srgbClr val="000000"/>
                </a:solidFill>
                <a:latin typeface="Axiforma Black" panose="00000900000000000000" charset="-18"/>
              </a:rPr>
              <a:t>sa</a:t>
            </a:r>
            <a:r>
              <a:rPr lang="hr-HR" sz="4400" spc="-1" dirty="0">
                <a:solidFill>
                  <a:srgbClr val="000000"/>
                </a:solidFill>
                <a:latin typeface="Axiforma Black" panose="00000900000000000000" charset="-18"/>
              </a:rPr>
              <a:t> </a:t>
            </a:r>
            <a:r>
              <a:rPr lang="hr-HR" sz="4400" b="1" spc="-1" dirty="0">
                <a:solidFill>
                  <a:srgbClr val="000000"/>
                </a:solidFill>
                <a:latin typeface="Axiforma Black" panose="00000900000000000000" charset="-18"/>
              </a:rPr>
              <a:t>Š</a:t>
            </a:r>
            <a:r>
              <a:rPr lang="hr-HR" sz="4400" spc="-1" dirty="0">
                <a:solidFill>
                  <a:srgbClr val="000000"/>
                </a:solidFill>
                <a:latin typeface="Axiforma Black" panose="00000900000000000000" charset="-18"/>
              </a:rPr>
              <a:t>TEDNA ULAGANJA</a:t>
            </a:r>
          </a:p>
          <a:p>
            <a:pPr algn="ctr"/>
            <a:endParaRPr lang="hr-HR" sz="4400" spc="-1" dirty="0">
              <a:solidFill>
                <a:srgbClr val="000000"/>
              </a:solidFill>
              <a:latin typeface="Axiforma Black" panose="00000900000000000000" charset="-18"/>
            </a:endParaRPr>
          </a:p>
          <a:p>
            <a:pPr algn="ctr"/>
            <a:endParaRPr lang="hr-HR" sz="4400" spc="-1" dirty="0">
              <a:solidFill>
                <a:srgbClr val="000000"/>
              </a:solidFill>
              <a:latin typeface="Axiforma Black" panose="00000900000000000000" charset="-18"/>
            </a:endParaRPr>
          </a:p>
          <a:p>
            <a:pPr algn="ctr"/>
            <a:endParaRPr lang="hr-HR" sz="4400" spc="-1" dirty="0">
              <a:solidFill>
                <a:srgbClr val="000000"/>
              </a:solidFill>
              <a:latin typeface="Axiforma Black" panose="00000900000000000000" charset="-18"/>
            </a:endParaRPr>
          </a:p>
          <a:p>
            <a:pPr algn="ctr"/>
            <a:endParaRPr lang="hr-HR" sz="4400" spc="-1" dirty="0">
              <a:solidFill>
                <a:srgbClr val="000000"/>
              </a:solidFill>
              <a:latin typeface="Axiforma Black" panose="00000900000000000000" charset="-18"/>
            </a:endParaRPr>
          </a:p>
          <a:p>
            <a:pPr algn="ctr"/>
            <a:r>
              <a:rPr lang="hr-HR" sz="4400" spc="-1" dirty="0">
                <a:solidFill>
                  <a:srgbClr val="000000"/>
                </a:solidFill>
                <a:latin typeface="Axiforma Black" panose="00000900000000000000" charset="-18"/>
              </a:rPr>
              <a:t>						</a:t>
            </a:r>
            <a:r>
              <a:rPr lang="hr-HR" sz="1600" spc="-1" dirty="0">
                <a:solidFill>
                  <a:srgbClr val="000000"/>
                </a:solidFill>
                <a:latin typeface="Axiforma Black" panose="00000900000000000000" charset="-18"/>
              </a:rPr>
              <a:t>			Mario Hunjet, izvršni dir.	</a:t>
            </a:r>
            <a:endParaRPr lang="hr-HR" sz="4400" spc="-1" dirty="0">
              <a:solidFill>
                <a:srgbClr val="000000"/>
              </a:solidFill>
              <a:latin typeface="Axiforma Black" panose="00000900000000000000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dirty="0"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6E57A-C3DD-F6CF-6528-CB74DCCD4570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7BB965-6597-7760-6FA2-17CDC33596DE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71DC9-9A6B-70C9-B07D-B0F73D3AA386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E78DECD8-CC55-4733-DC0C-2B28BF4F87F0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87E18330-A76F-CE05-F168-87AA5F8F3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BC88773B-E238-F0B7-5CC2-BECABF7D5CAD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1C80E-14A6-4E41-F83F-8E1DD377F596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6915A633-EBE4-0400-5F9B-9C02030C1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963" y="4778494"/>
            <a:ext cx="517207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300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82DC7-3799-07E0-3797-211E0CB7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C1933279-1A2F-1F52-D9AF-09AEB0090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C5B7461-3D34-A4FD-7FF8-B0A71DCCC787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F4D9A03-7D4C-FF6D-31D9-5E7CF5701191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292B671-3672-5374-B141-845767AEBEF0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503354D-B477-A017-115E-5888A10BB8E6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DDBFBE-6360-71C0-70BB-C8FCA1A9E95E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A7288B-8B76-23DF-728C-C4633D86E959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1CD9C76-B83A-0FDD-73C7-8F65E3C57F9A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591276A3-8E77-C829-835E-1ABE11F07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4AC356DC-6B26-C15A-91BB-0407715B83A9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8B3DF-BDAA-1254-91D5-D79295315D25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43DBCD15-4B0F-CA42-02B7-5A0D9B453B3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880000" y="5040000"/>
            <a:ext cx="4140000" cy="2880000"/>
          </a:xfrm>
          <a:prstGeom prst="rect">
            <a:avLst/>
          </a:prstGeom>
          <a:ln w="0">
            <a:noFill/>
          </a:ln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112DC7F9-D233-8716-BA31-0944969C1F0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342560" y="5040000"/>
            <a:ext cx="3997440" cy="2880000"/>
          </a:xfrm>
          <a:prstGeom prst="rect">
            <a:avLst/>
          </a:prstGeom>
          <a:ln w="0">
            <a:noFill/>
          </a:ln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A32C1805-5D90-FCFC-81E2-1F1552AE08E7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880000" y="5045400"/>
            <a:ext cx="3780000" cy="2874600"/>
          </a:xfrm>
          <a:prstGeom prst="rect">
            <a:avLst/>
          </a:prstGeom>
          <a:ln w="0">
            <a:noFill/>
          </a:ln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6046A559-6FA3-9301-2A2B-9D58717063AB}"/>
              </a:ext>
            </a:extLst>
          </p:cNvPr>
          <p:cNvSpPr txBox="1"/>
          <p:nvPr/>
        </p:nvSpPr>
        <p:spPr>
          <a:xfrm>
            <a:off x="2716450" y="4226123"/>
            <a:ext cx="1275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IT INDUSTRIJA – GAMING SEKTOR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15432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44D5-FC84-BA27-1FEF-3A9FA0B18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8A4B3DFF-735B-290E-D57B-C10F54C21D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C356C9E6-0337-ABD5-99D7-36071D224656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357DE93-BF93-DD32-3D94-F1E6D2D56E2B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AAD5EF3-14EF-8C39-9255-8B7986ADEB90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A562842-87DA-11A5-8760-A902E22BA428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F61D3-FA78-FC04-49C8-D47C5AAA6A6D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0FFA19-2706-BA78-4249-90A37845F528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AB83DBA-CEAF-FDF1-11A4-26A28B5679D7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5E17990F-E9FA-0E24-33C8-5CB18AA82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F9C5E13-2A93-6969-478F-84AEAADB3522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DAC40-36EC-7FF3-16BF-950418E808D2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9C8BE034-D861-EE1A-F7BF-16347798C8CA}"/>
              </a:ext>
            </a:extLst>
          </p:cNvPr>
          <p:cNvSpPr txBox="1"/>
          <p:nvPr/>
        </p:nvSpPr>
        <p:spPr>
          <a:xfrm>
            <a:off x="2716450" y="4226123"/>
            <a:ext cx="1275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GRAĐEVINARSTVO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0A06E34-7112-FED1-0F32-CB1EFE78D4F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880000" y="5001840"/>
            <a:ext cx="4140000" cy="3278160"/>
          </a:xfrm>
          <a:prstGeom prst="rect">
            <a:avLst/>
          </a:prstGeom>
          <a:ln w="0">
            <a:noFill/>
          </a:ln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A6D0E76-6416-4EDC-2C8B-D3F57936D26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560000" y="5001840"/>
            <a:ext cx="4320000" cy="3278160"/>
          </a:xfrm>
          <a:prstGeom prst="rect">
            <a:avLst/>
          </a:prstGeom>
          <a:ln w="0">
            <a:noFill/>
          </a:ln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FC76A44-E083-F609-1547-0FEF04F92188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2060000" y="5001840"/>
            <a:ext cx="3960360" cy="3278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165333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AE38F-7878-F017-1CCA-F27295299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4C692DCB-F82D-E7A5-CC1B-DA6BCBB26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0634FE3A-211B-57BB-F89A-BFBA99F05655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F34E4BA-A57F-709A-AE40-5EB0DF770673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45B8C64-EDA9-F176-58F5-79B78637A95C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2504D4-9AF0-4D25-3262-7E0FAAF22A1B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AA05C1-1249-C08B-58FD-32CDECAB6CA6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EA1BC-3BB6-718B-BF97-1B2899A1CF28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FC33F961-E2F5-5603-D126-FCE63F6CD946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2E615AC2-98D0-B06D-2D96-F6F78791F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D18782FF-648C-0A04-1639-477394A60FF5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A3C76-C025-305A-1EFE-E111E9DC4E95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24798BD2-FB7F-F11F-65BA-8285038161FD}"/>
              </a:ext>
            </a:extLst>
          </p:cNvPr>
          <p:cNvSpPr txBox="1"/>
          <p:nvPr/>
        </p:nvSpPr>
        <p:spPr>
          <a:xfrm>
            <a:off x="2716450" y="4226123"/>
            <a:ext cx="1275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GRAĐEVINARSTVO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C03B9886-0786-BCC4-F774-7AB01EC2A9D0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743200" y="5040000"/>
            <a:ext cx="3780000" cy="2880000"/>
          </a:xfrm>
          <a:prstGeom prst="rect">
            <a:avLst/>
          </a:prstGeom>
          <a:ln w="0">
            <a:noFill/>
          </a:ln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080F6507-F104-40B1-116D-ED5D19F0347F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063200" y="5040000"/>
            <a:ext cx="3960000" cy="2880000"/>
          </a:xfrm>
          <a:prstGeom prst="rect">
            <a:avLst/>
          </a:prstGeom>
          <a:ln w="0">
            <a:noFill/>
          </a:ln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5ACCAB9E-7A5B-0EF0-EC20-41E230FC0D6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563200" y="5040000"/>
            <a:ext cx="4128120" cy="306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861672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7D5B5-F35D-D2BE-D1BB-2AE434C2E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A23E04A5-1619-1BD9-B4CB-2AE76E697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E5769223-8D1F-E527-71AB-5432A302B0DF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78A40A1-1543-7FD8-A9A6-2E640E7B99F7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7940179-A31F-576E-A6A0-472C4D7DA985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48D2020-73E2-6326-8A63-2C4262880ADD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BEA34-44D4-1A91-3411-45A8DD203C20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560B85-F09C-DF22-C956-EAF15CE69BA7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0B3173BB-20C3-A0FE-B630-1C6D436F5906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8C7D6385-7F96-3BCC-ABD5-3243A2579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D2DC0F3E-F19F-DDDE-EB69-F822610790E2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1B76B-5EA0-119B-3F78-70A29158C4DE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10F8A772-680A-DD58-A6B2-E067C560B56D}"/>
              </a:ext>
            </a:extLst>
          </p:cNvPr>
          <p:cNvSpPr txBox="1"/>
          <p:nvPr/>
        </p:nvSpPr>
        <p:spPr>
          <a:xfrm>
            <a:off x="2716450" y="4226123"/>
            <a:ext cx="1275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PROJEKTI</a:t>
            </a:r>
            <a:r>
              <a:rPr lang="hr-HR" sz="1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NEKRETNINA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071E7363-FF2C-758F-770B-20E7DC4BD00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667000" y="5040000"/>
            <a:ext cx="4267200" cy="3240000"/>
          </a:xfrm>
          <a:prstGeom prst="rect">
            <a:avLst/>
          </a:prstGeom>
          <a:ln w="0">
            <a:noFill/>
          </a:ln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612D5FF-7E3C-1FCC-A3E7-6E904AC9516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399800" y="5040000"/>
            <a:ext cx="4106400" cy="3240000"/>
          </a:xfrm>
          <a:prstGeom prst="rect">
            <a:avLst/>
          </a:prstGeom>
          <a:ln w="0">
            <a:noFill/>
          </a:ln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A1F1A831-A8F4-23C4-3951-20F61783AE3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811000" y="5040000"/>
            <a:ext cx="3996000" cy="324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3407212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66E6F-68E1-2FF4-7F62-0FC4AED42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65FF0C60-21BB-96FF-695D-66144CE4C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DF9D395E-E9C1-832E-E226-3C897391014E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DDD570F-5FD3-B456-22EB-E16D21932A2E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E260241-63D6-1F9F-3647-77970FF07969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7E51171-BD93-FF05-619D-B629C40221E7}"/>
              </a:ext>
            </a:extLst>
          </p:cNvPr>
          <p:cNvSpPr txBox="1"/>
          <p:nvPr/>
        </p:nvSpPr>
        <p:spPr>
          <a:xfrm>
            <a:off x="2716450" y="3924300"/>
            <a:ext cx="12752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DRVNA INDUSTRIJA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45211-252E-B628-D0D2-8118DBAC9444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654FC-6E8E-EBEC-5528-DC680DA84795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F8086-3B14-D382-DC61-A6F13766512C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EAC009F-9A15-186A-C92E-13068A5DADD3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8191694C-782D-7744-ABA5-8FC5A8CB6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0A763EC-3764-685B-CC43-6A2AFDF7AD52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7081A-7263-C3E9-A3D7-1C1449204BCA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4" name="Slika 13" descr="Slika na kojoj se prikazuje drvo, u dvorani, drvodjeljstvo, zid&#10;&#10;Sadržaj generiran uz AI možda nije točan.">
            <a:extLst>
              <a:ext uri="{FF2B5EF4-FFF2-40B4-BE49-F238E27FC236}">
                <a16:creationId xmlns:a16="http://schemas.microsoft.com/office/drawing/2014/main" id="{57BA9BC2-ED0D-D6E8-4D1A-3B5631AF0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550" y="4821209"/>
            <a:ext cx="4408250" cy="3239770"/>
          </a:xfrm>
          <a:prstGeom prst="rect">
            <a:avLst/>
          </a:prstGeom>
        </p:spPr>
      </p:pic>
      <p:pic>
        <p:nvPicPr>
          <p:cNvPr id="16" name="Slika 15" descr="Slika na kojoj se prikazuje alat, drvo, radna klupa, drveno&#10;&#10;Sadržaj generiran uz AI možda nije točan.">
            <a:extLst>
              <a:ext uri="{FF2B5EF4-FFF2-40B4-BE49-F238E27FC236}">
                <a16:creationId xmlns:a16="http://schemas.microsoft.com/office/drawing/2014/main" id="{83060DC2-5EC3-6529-7516-51E8E1418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72" y="4821208"/>
            <a:ext cx="4218328" cy="3239771"/>
          </a:xfrm>
          <a:prstGeom prst="rect">
            <a:avLst/>
          </a:prstGeom>
        </p:spPr>
      </p:pic>
      <p:pic>
        <p:nvPicPr>
          <p:cNvPr id="18" name="Slika 17" descr="Slika na kojoj se prikazuje stroj, u dvorani, pod, inženjerstvo&#10;&#10;Sadržaj generiran uz AI možda nije točan.">
            <a:extLst>
              <a:ext uri="{FF2B5EF4-FFF2-40B4-BE49-F238E27FC236}">
                <a16:creationId xmlns:a16="http://schemas.microsoft.com/office/drawing/2014/main" id="{8D725887-8472-21F5-0C1E-9B3057756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672" y="4821208"/>
            <a:ext cx="4078338" cy="32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196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A1A1-E199-DF46-2559-BB3C6F216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F103987A-D798-BD9F-D947-0A0516985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6CEFFD2F-88F2-F30F-F649-0EC078A30C3E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28A4DE5-ACF2-A5BA-2C5D-0F01957B39BD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71CD9A5-8E0A-CE2E-F179-933E3989C929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39EBDB2-4331-3AD3-B0D3-0CABA90C8CA3}"/>
              </a:ext>
            </a:extLst>
          </p:cNvPr>
          <p:cNvSpPr txBox="1"/>
          <p:nvPr/>
        </p:nvSpPr>
        <p:spPr>
          <a:xfrm>
            <a:off x="2716450" y="3924300"/>
            <a:ext cx="12752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METALNA INDUSTRIJA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0779F-3ACF-7B29-9753-BE20599EFF25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46BB2-A1B6-62FB-4FED-1D220C900C01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0FC7C-D8E1-9E6B-CF7D-2F9BFF62CB0A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B02C6D98-51B0-BDA5-0D84-3D72E0E3F830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4689DEAE-3240-A80B-3015-FC2D2E37D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C9FBB5F7-E740-1841-16F0-FB142B3F1524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7C640-4D88-2E46-382D-51248D2C42D0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7" name="Slika 16" descr="Slika na kojoj se prikazuje industrija, čelik, u dvorani, inženjerstvo&#10;&#10;Sadržaj generiran uz AI možda nije točan.">
            <a:extLst>
              <a:ext uri="{FF2B5EF4-FFF2-40B4-BE49-F238E27FC236}">
                <a16:creationId xmlns:a16="http://schemas.microsoft.com/office/drawing/2014/main" id="{26F536F3-778D-1916-A6E2-2F94EBBE07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4626094"/>
            <a:ext cx="4065350" cy="3624663"/>
          </a:xfrm>
          <a:prstGeom prst="rect">
            <a:avLst/>
          </a:prstGeom>
        </p:spPr>
      </p:pic>
      <p:pic>
        <p:nvPicPr>
          <p:cNvPr id="22" name="Slika 21" descr="Slika na kojoj se prikazuje u dvorani, tlo, tvornica, inženjerstvo&#10;&#10;Sadržaj generiran uz AI možda nije točan.">
            <a:extLst>
              <a:ext uri="{FF2B5EF4-FFF2-40B4-BE49-F238E27FC236}">
                <a16:creationId xmlns:a16="http://schemas.microsoft.com/office/drawing/2014/main" id="{4BFA3147-146E-2780-DD31-EC1A8D069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15" y="4690044"/>
            <a:ext cx="4456585" cy="3624663"/>
          </a:xfrm>
          <a:prstGeom prst="rect">
            <a:avLst/>
          </a:prstGeom>
        </p:spPr>
      </p:pic>
      <p:pic>
        <p:nvPicPr>
          <p:cNvPr id="24" name="Slika 23" descr="Slika na kojoj se prikazuje tlo, zgrada, strop, u dvorani&#10;&#10;Sadržaj generiran uz AI možda nije točan.">
            <a:extLst>
              <a:ext uri="{FF2B5EF4-FFF2-40B4-BE49-F238E27FC236}">
                <a16:creationId xmlns:a16="http://schemas.microsoft.com/office/drawing/2014/main" id="{787E1A91-E489-72A1-4884-AB374D2CC8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64" y="4626094"/>
            <a:ext cx="4259085" cy="36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33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3860E-253D-AD3E-AB97-30BAF5AD4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3C204AB6-6601-703B-5D1F-82A1FBFBE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5358E3EF-2B4F-227C-3E28-104F20F66541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2AC2223-4D47-72BE-E30F-DB29C1BD75BE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AB1A03-313D-960E-6E35-64402D2B1F27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0DED8864-6138-3F4D-7D66-959F55E5E45E}"/>
              </a:ext>
            </a:extLst>
          </p:cNvPr>
          <p:cNvSpPr txBox="1"/>
          <p:nvPr/>
        </p:nvSpPr>
        <p:spPr>
          <a:xfrm>
            <a:off x="2716450" y="3924300"/>
            <a:ext cx="12752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POLJOPRIVREDA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1E545-A6DE-053E-E470-7041029A61DD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590B7-F720-8710-2B67-1FD0E566871A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5A689-7A69-6467-3174-2EF15B5BE7F1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6E108FA8-EDF7-B206-352C-178BA50C83D4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5659FDF0-BE52-1167-23F8-7D63E1703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717C2049-656A-880A-BCE7-0C532998A977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B6B80-E111-6AFA-8B87-1EAA87F1D95A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5" name="Slika 14" descr="Slika na kojoj se prikazuje guma, kotač, Automobilski dijelovi, tlo&#10;&#10;Sadržaj generiran uz AI možda nije točan.">
            <a:extLst>
              <a:ext uri="{FF2B5EF4-FFF2-40B4-BE49-F238E27FC236}">
                <a16:creationId xmlns:a16="http://schemas.microsoft.com/office/drawing/2014/main" id="{EAAA84F5-8172-D8C8-FA79-6080FFE37B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04" y="4662964"/>
            <a:ext cx="4268345" cy="3651743"/>
          </a:xfrm>
          <a:prstGeom prst="rect">
            <a:avLst/>
          </a:prstGeom>
        </p:spPr>
      </p:pic>
      <p:pic>
        <p:nvPicPr>
          <p:cNvPr id="18" name="Slika 17" descr="Slika na kojoj se prikazuje vanjski, nebo, trava, tlo&#10;&#10;Sadržaj generiran uz AI možda nije točan.">
            <a:extLst>
              <a:ext uri="{FF2B5EF4-FFF2-40B4-BE49-F238E27FC236}">
                <a16:creationId xmlns:a16="http://schemas.microsoft.com/office/drawing/2014/main" id="{72BD5033-6009-B0F8-DF12-03D327D317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02" y="4671850"/>
            <a:ext cx="4286698" cy="3651743"/>
          </a:xfrm>
          <a:prstGeom prst="rect">
            <a:avLst/>
          </a:prstGeom>
        </p:spPr>
      </p:pic>
      <p:pic>
        <p:nvPicPr>
          <p:cNvPr id="19" name="Slika 18" descr="Slika na kojoj se prikazuje piće, Alkoholno piće, staklena boca, vino&#10;&#10;Sadržaj generiran uz AI možda nije točan.">
            <a:extLst>
              <a:ext uri="{FF2B5EF4-FFF2-40B4-BE49-F238E27FC236}">
                <a16:creationId xmlns:a16="http://schemas.microsoft.com/office/drawing/2014/main" id="{68885A3B-D7A0-2D92-79B6-60604AE5CD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700" y="4671849"/>
            <a:ext cx="4181475" cy="3630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38902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A58F8-7C97-E2D1-7288-77C1CCF95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E7910BD9-469C-5A68-6D52-0D6BC7258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D48ABE07-388E-540B-4F6D-BD01B408150D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F7500B1-52BB-321E-5D90-9085D0D304FB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E293C69-77ED-9847-E9E1-BDFC9AA28987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4DF5220D-E6E9-5856-0064-4E7056FFDA96}"/>
              </a:ext>
            </a:extLst>
          </p:cNvPr>
          <p:cNvSpPr txBox="1"/>
          <p:nvPr/>
        </p:nvSpPr>
        <p:spPr>
          <a:xfrm>
            <a:off x="2716450" y="3924300"/>
            <a:ext cx="12752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TRGOVINA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09FEE-B485-8EE5-A557-FD6D6A1FDD4A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9D659-9379-5252-F94D-30489B9FC884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5B71-E03B-574B-1A6B-009C722ED5FC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E8B0136-38BB-5036-7F1A-DFE226C1025E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E557E20B-1DB0-18C8-4AC9-144198619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AAC49CE6-7CCD-A77A-A53C-EAA9F585A5C5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A1206-CDF2-66A9-A30F-E81822C0426C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6" name="Slika 15" descr="Slika na kojoj se prikazuje scena, Maloprodaja, trgovina s namirnicama, u dvorani&#10;&#10;Sadržaj generiran uz AI možda nije točan.">
            <a:extLst>
              <a:ext uri="{FF2B5EF4-FFF2-40B4-BE49-F238E27FC236}">
                <a16:creationId xmlns:a16="http://schemas.microsoft.com/office/drawing/2014/main" id="{60014BF4-2550-D65C-32A0-25FAC26D8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37" y="4662964"/>
            <a:ext cx="4201963" cy="3578130"/>
          </a:xfrm>
          <a:prstGeom prst="rect">
            <a:avLst/>
          </a:prstGeom>
        </p:spPr>
      </p:pic>
      <p:pic>
        <p:nvPicPr>
          <p:cNvPr id="20" name="Slika 19" descr="Slika na kojoj se prikazuje scena, Maloprodaja, trgovina s namirnicama, trgovina&#10;&#10;Sadržaj generiran uz AI možda nije točan.">
            <a:extLst>
              <a:ext uri="{FF2B5EF4-FFF2-40B4-BE49-F238E27FC236}">
                <a16:creationId xmlns:a16="http://schemas.microsoft.com/office/drawing/2014/main" id="{505206E9-AEB9-8CFD-2A1A-AD492DA8C0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671850"/>
            <a:ext cx="4038600" cy="3544127"/>
          </a:xfrm>
          <a:prstGeom prst="rect">
            <a:avLst/>
          </a:prstGeom>
        </p:spPr>
      </p:pic>
      <p:pic>
        <p:nvPicPr>
          <p:cNvPr id="22" name="Slika 21" descr="Slika na kojoj se prikazuje scena, u dvorani, inventar, Maloprodaja&#10;&#10;Sadržaj generiran uz AI možda nije točan.">
            <a:extLst>
              <a:ext uri="{FF2B5EF4-FFF2-40B4-BE49-F238E27FC236}">
                <a16:creationId xmlns:a16="http://schemas.microsoft.com/office/drawing/2014/main" id="{9227CE6D-A2BC-824A-2822-6F8B6D1738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4662964"/>
            <a:ext cx="4506036" cy="35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218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7D52E-67F7-CF0C-1C44-B74B9140B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EA8A96D5-2656-44CD-EB79-28558D514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D2B279E-7077-2DAF-C6B8-10EEB9604A7D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E8EB7E1-AA87-76C1-48A8-931FD8CAC695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1E635D-3719-B227-5613-95B721C13BE2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BD77DF7-E4CB-C524-C370-6DF3C4C9BE9B}"/>
              </a:ext>
            </a:extLst>
          </p:cNvPr>
          <p:cNvSpPr txBox="1"/>
          <p:nvPr/>
        </p:nvSpPr>
        <p:spPr>
          <a:xfrm>
            <a:off x="2716450" y="3924300"/>
            <a:ext cx="1275214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U ŠTO </a:t>
            </a:r>
            <a:r>
              <a:rPr lang="hr-HR" sz="2800" spc="-1" dirty="0" err="1">
                <a:solidFill>
                  <a:srgbClr val="000000"/>
                </a:solidFill>
                <a:latin typeface="Abadi" panose="020B0604020104020204" pitchFamily="34" charset="-18"/>
              </a:rPr>
              <a:t>Fine’sa</a:t>
            </a: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</a:t>
            </a:r>
            <a:r>
              <a:rPr lang="hr-HR" sz="2800" spc="-1" dirty="0" err="1">
                <a:solidFill>
                  <a:srgbClr val="000000"/>
                </a:solidFill>
                <a:latin typeface="Abadi" panose="020B0604020104020204" pitchFamily="34" charset="-18"/>
              </a:rPr>
              <a:t>Credos</a:t>
            </a: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d.d., financijska kompanija ULAŽE?</a:t>
            </a:r>
          </a:p>
          <a:p>
            <a:endParaRPr lang="hr-HR" sz="28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2. VLASTITI PROJEKTI STAMBENIH NEKRETNINA</a:t>
            </a:r>
          </a:p>
          <a:p>
            <a:endParaRPr lang="hr-HR" sz="28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- preko povezanog poduzeća </a:t>
            </a:r>
            <a:r>
              <a:rPr lang="hr-HR" sz="2800" spc="-1" dirty="0" err="1">
                <a:solidFill>
                  <a:srgbClr val="000000"/>
                </a:solidFill>
                <a:latin typeface="Abadi" panose="020B0604020104020204" pitchFamily="34" charset="-18"/>
              </a:rPr>
              <a:t>Fine’sa</a:t>
            </a: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</a:t>
            </a:r>
            <a:r>
              <a:rPr lang="hr-HR" sz="2800" spc="-1" dirty="0" err="1">
                <a:solidFill>
                  <a:srgbClr val="000000"/>
                </a:solidFill>
                <a:latin typeface="Abadi" panose="020B0604020104020204" pitchFamily="34" charset="-18"/>
              </a:rPr>
              <a:t>Conceptus</a:t>
            </a: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d.o.o., investicijska kompanija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EA9E2-CF2A-FE87-457A-6F1E3FA18392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3A380-C923-171B-FCDD-FE0C0ED82245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991AFA-1BEC-AD33-B5C9-BC6E27951D19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FB6D03A2-099D-D5B8-95D2-858A32D5CD64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3256A5B6-B2D2-E404-3C94-4586CB4C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CAD7B53-7B2B-3550-01C0-1C1A6D7F6717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25372B-31D0-02A5-32A4-0CB2F58CAE38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0BD82F3D-AD02-B69E-54DD-A265A0EDE2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48932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FDC16-1886-E3B6-50CC-1810B51AD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88B1FA39-C7A5-8701-DBA4-ACD8EC06D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7EFA42B-4447-F205-3D5D-C3C8FAF0AEAC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E09E9DF-F7C3-289E-8EE2-BBB3E98B4AE2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PROJEKT BRAČ – SUTIVAN			PROJEKT VRSI MULO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373457B-8A56-FC1D-2B2A-608393F005D0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ACB75CE-8701-5611-2CDF-70BD1DFD674F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B0338C-E7E2-B270-A526-BB6A7AF9965E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440C19-4F55-C48A-1478-5C6B06412BC2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B977E08D-BB7A-DA7B-AD0D-4F3FBBE56D7E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FCE67F8F-E215-3935-DA97-6B7AF736A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51AE2F1-76E1-1E87-3F19-7705ABFF284A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F9661-4D93-0347-497D-1185B05B8EFD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B13C9D01-9849-5A18-890C-C13CE43AC0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ECF99789-DE5C-9449-9B3F-9C795EA13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829877"/>
            <a:ext cx="4953000" cy="3468892"/>
          </a:xfrm>
          <a:prstGeom prst="rect">
            <a:avLst/>
          </a:prstGeom>
        </p:spPr>
      </p:pic>
      <p:pic>
        <p:nvPicPr>
          <p:cNvPr id="18" name="Slika 17" descr="Slika na kojoj se prikazuje vanjski, nebo, oblak, prozor&#10;&#10;Sadržaj generiran uz AI možda nije točan.">
            <a:extLst>
              <a:ext uri="{FF2B5EF4-FFF2-40B4-BE49-F238E27FC236}">
                <a16:creationId xmlns:a16="http://schemas.microsoft.com/office/drawing/2014/main" id="{C6997C46-1E62-2ABD-792D-988538A7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829876"/>
            <a:ext cx="5486400" cy="346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570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A99D7-4F85-CA85-7199-4F038A44E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1CA59074-5DCB-4C68-E305-2CDD4C1D98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28005A2-EEC6-ED6B-4FA2-13718D424D5C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F9AA92F-7F6D-F093-4BA0-5DA909214D98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D19EB5A-EBF3-0E19-4918-6717A8976401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A32D900-8C20-4892-5226-15964E961B63}"/>
              </a:ext>
            </a:extLst>
          </p:cNvPr>
          <p:cNvSpPr txBox="1"/>
          <p:nvPr/>
        </p:nvSpPr>
        <p:spPr>
          <a:xfrm>
            <a:off x="2716450" y="4076700"/>
            <a:ext cx="1275214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i="1" spc="-1" dirty="0">
                <a:solidFill>
                  <a:schemeClr val="dk1"/>
                </a:solidFill>
                <a:latin typeface="Axiforma Book" panose="00000400000000000000" charset="-18"/>
              </a:rPr>
              <a:t>ULAGATI…</a:t>
            </a:r>
            <a:endParaRPr lang="hr-HR" sz="2800" b="1" i="1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ZAŠTO?</a:t>
            </a:r>
          </a:p>
          <a:p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pPr marL="342900" indent="-342900">
              <a:buFontTx/>
              <a:buChar char="-"/>
            </a:pP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U današnjem dinamičnom poslovnom i financijskom okruženju, ulaganje predstavlja ključni alat za postizanje dugoročne financijske stabilnosti i rasta;</a:t>
            </a:r>
          </a:p>
          <a:p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Držanje novčane ušteđevine na bankovnom računu ili “u čarapi” nije nimalo isplativo zbog inflacije koja polako, ali sigurno izjeda kupovnu moć tog novca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dirty="0"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72456-93EB-BE30-C0D7-5C06082EE034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3711F-1364-E6F6-6ABA-C23F7B3802CC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4476F-BF13-453B-AB37-F8E074297229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012DE85-BC0E-80E6-CDE3-2E409C29EED1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91979A4F-D959-0280-4998-57417A3B9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A49C31B7-0770-AF4F-7A53-15A0B8F5123A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30C9E-C6FE-8650-FF16-489842A59E41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11214238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19B74-625F-004E-3417-FB221256D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2A2EF10A-6581-8ACF-D42C-CCCAD157C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7B38678-EA6B-8C52-7066-F4CDE8F135E4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0679C2-4B75-846E-0FC4-9C3CEEF6A5A1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PROJEKT PODSTRANA 1			PROJEKT PODSTRANA 2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8CA8E04-0823-79BC-D27D-59C5AC095E87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3125304-D175-7231-C540-EC32B3E2DFA3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BB8CC-FE14-3EA0-45F6-5725C4E7DDED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25BAE-530B-9D21-D87B-E50DD8AE6AD6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79393B97-220A-D2C9-4BB3-C23E5B246F65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9E7838D8-027F-A736-4ECD-51AF7341F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7038202C-6DBD-4ECC-DA75-BFFA075734DB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F954C-13CF-1CCC-DCB1-FB76CDDE6A83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380CB0E5-3509-7874-AEE0-C175F59A15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5" name="Slika 14" descr="Slika na kojoj se prikazuje vanjski, nebo, zgrada, arhitektura&#10;&#10;Sadržaj generiran uz AI možda nije točan.">
            <a:extLst>
              <a:ext uri="{FF2B5EF4-FFF2-40B4-BE49-F238E27FC236}">
                <a16:creationId xmlns:a16="http://schemas.microsoft.com/office/drawing/2014/main" id="{D4FFEDAA-C52E-1F42-A148-ED5189BDA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978400"/>
            <a:ext cx="6297510" cy="3213100"/>
          </a:xfrm>
          <a:prstGeom prst="rect">
            <a:avLst/>
          </a:prstGeom>
        </p:spPr>
      </p:pic>
      <p:pic>
        <p:nvPicPr>
          <p:cNvPr id="18" name="Slika 17" descr="Slika na kojoj se prikazuje vanjski, nebo, prozor, oblak&#10;&#10;Sadržaj generiran uz AI možda nije točan.">
            <a:extLst>
              <a:ext uri="{FF2B5EF4-FFF2-40B4-BE49-F238E27FC236}">
                <a16:creationId xmlns:a16="http://schemas.microsoft.com/office/drawing/2014/main" id="{9DF042A3-E80E-721F-2315-3DE37CFE7C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991100"/>
            <a:ext cx="6248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714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14A5D-6D9F-9B2B-C50E-1BB83B38B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3A7C8E6C-E67A-9F5E-268A-199E58095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68E131E0-272E-A1B0-2B7F-E6035EA8D104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2408A9B-B0B3-32FC-0103-9F1F77E70B4A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PROJEKT PODSTRANA 3			PROJEKT ZADAR – DIKLO 1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3E538EB-C16E-F70F-E917-CA79009F85A5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33CD842-2008-BA77-570D-EE9833983A3B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FC2E1-C819-4BE9-DFD0-3D8F19AE525D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C9EABB-C50A-59B8-EE3B-732D877938FB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F55E7930-04FB-E230-C0CB-6DD44E7A8AF4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EEC211C5-3A17-2616-D09C-72C3284E4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BCBAF90-9E60-F689-E179-C339256A0E20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70D3A-062A-34AB-6DE2-92836803A9FE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599EFFF-CA05-43F2-434A-4480CE89F6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6" name="Slika 15" descr="Slika na kojoj se prikazuje vanjski, zgrada, nebo, prozor&#10;&#10;Sadržaj generiran uz AI možda nije točan.">
            <a:extLst>
              <a:ext uri="{FF2B5EF4-FFF2-40B4-BE49-F238E27FC236}">
                <a16:creationId xmlns:a16="http://schemas.microsoft.com/office/drawing/2014/main" id="{7620F519-DB6B-9744-848D-2B6CE4D0BE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891284"/>
            <a:ext cx="6248400" cy="3423423"/>
          </a:xfrm>
          <a:prstGeom prst="rect">
            <a:avLst/>
          </a:prstGeom>
        </p:spPr>
      </p:pic>
      <p:pic>
        <p:nvPicPr>
          <p:cNvPr id="19" name="Slika 18" descr="Slika na kojoj se prikazuje vanjski, nebo, arhitektura, zgrada&#10;&#10;Sadržaj generiran uz AI možda nije točan.">
            <a:extLst>
              <a:ext uri="{FF2B5EF4-FFF2-40B4-BE49-F238E27FC236}">
                <a16:creationId xmlns:a16="http://schemas.microsoft.com/office/drawing/2014/main" id="{2F51AC88-1A1B-7A4C-A706-D6F310FFB8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4891284"/>
            <a:ext cx="5791200" cy="34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503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A71EF-8219-94BB-4EF7-A97390077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88D30FBE-FE79-E68D-31F4-C5B1E1BEB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F28A5B02-0EA7-1142-A64C-A39EC9DAC69A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1B023CE-38DC-99AD-A0C8-C85D1B1AF107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PROJEKT SPLIT - DRAGOVODE		PROJEKT ZADAR – DIKLO 2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EF54212-BA6E-8D34-8B6E-F1EB3FF9EBB9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7B2B78-07E8-0615-224F-49F43246E17A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411C5-EA4B-B9CC-F73A-C373EFCD6B2F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4EF401-F786-5CD2-1F5D-43C3F031FFC9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D9F305FF-5967-95BE-D5DC-8DFB8D64D5B4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7B6B3C9B-4655-B504-4223-7DC916EF7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3F37D5C-AE5B-CE9C-473D-5025796725EA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32800-9C0B-948C-8E1D-418E238030B9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B51FD560-0650-2DF1-0765-1DFEE1E5A6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5" name="Slika 14" descr="Slika na kojoj se prikazuje zgrada, kuća, vanjski, nebo&#10;&#10;Sadržaj generiran uz AI možda nije točan.">
            <a:extLst>
              <a:ext uri="{FF2B5EF4-FFF2-40B4-BE49-F238E27FC236}">
                <a16:creationId xmlns:a16="http://schemas.microsoft.com/office/drawing/2014/main" id="{A4F81D9D-BC54-68F2-6C2F-3EAFD9CFB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762500"/>
            <a:ext cx="6400800" cy="3536269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3DBF8497-D685-690C-C43F-341FF8EED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400" y="4781681"/>
            <a:ext cx="6324600" cy="351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3406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F9D97-7A41-D577-4EEC-E5B76CF88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D084F370-489F-DE08-5424-F5E11E0A3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E3DC633D-7B60-FC88-0850-049BFA4C505E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1436D2E-F8E9-E8EB-E854-8E245C313E00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PROJEKT SPLIT – PODSTRANA 4			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	PROJEKT SPLIT PODSTRANA 5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	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	PROJEKT SPLIT PODSTRANA 6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	PROJEKT ZAGREB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B928B12-F638-6211-7CE1-AA3AEBA2FB6F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777587-CC81-E596-91EE-82B65383FE36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09C5A8-0BD2-8293-E6E4-B0F97257B176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34B2C2-6483-5B60-312B-43A26DF57EB5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DF9E2E6-2029-A034-6626-D74F60EBBB62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40036240-A018-0997-87CB-DABD3CF44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1E305E2-FF2F-175B-981B-DCC48FE1C33F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A4626-B216-2C2E-D60F-E22CF7376FB9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02C404F-FF2A-33E8-668F-A248A9D811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6" name="Slika 15" descr="Slika na kojoj se prikazuje vanjski, nebo, oblak, drvo&#10;&#10;Sadržaj generiran uz AI možda nije točan.">
            <a:extLst>
              <a:ext uri="{FF2B5EF4-FFF2-40B4-BE49-F238E27FC236}">
                <a16:creationId xmlns:a16="http://schemas.microsoft.com/office/drawing/2014/main" id="{A01146F2-AB73-4F9B-5257-EBC77383FF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4762500"/>
            <a:ext cx="6324599" cy="35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5166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99EBA-3F85-B4BC-E70C-C35F07052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2E5FFD4D-EA18-EF05-191E-BBB72A6D6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8A6F6761-4CCD-E13E-0EC7-C89C3BD8618C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94B6823-9428-E8EF-2689-B2A49C61166B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POVJERENJE VLASNIKA I MANAGEMENTA U </a:t>
              </a:r>
              <a:r>
                <a:rPr lang="hr-HR" sz="2800" dirty="0" err="1">
                  <a:latin typeface="Axiforma Book" panose="00000400000000000000" charset="-18"/>
                </a:rPr>
                <a:t>Fine’sa</a:t>
              </a:r>
              <a:r>
                <a:rPr lang="hr-HR" sz="2800" dirty="0">
                  <a:latin typeface="Axiforma Book" panose="00000400000000000000" charset="-18"/>
                </a:rPr>
                <a:t> ŠTEDNA ULAGANJA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	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54ABCB3-E618-3C54-6149-7368F4E065E9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A125636-7393-8599-48CC-EB8F0542BF0D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CC1CC-F895-620E-9E8E-8D42FACCF5AD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5F718-E42E-EFDA-EB30-FAB5BCACBF32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0AA7507-517C-700A-7F67-FBA6EAA353CC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EBC58436-A49B-193F-9486-C44DB4178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2A8F0F8C-BF9D-4A35-CBED-7F6D0D8DB06E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1BB23-B4B4-D22E-5053-5766FEF501C3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8120C04F-B7BA-129F-9A7F-87D1CB40D5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7D15F0F5-E5D5-1489-2C20-CD60E9324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4799269"/>
            <a:ext cx="4343400" cy="35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370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254A5-A2EE-4640-7A20-428583C97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D7500D68-811A-3599-AD56-37EC6B186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163095D-67CD-01C1-E2EF-58BB1742049D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EB2A667-271D-6A13-9308-4F26789D37C5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EE47D47-F04B-3419-86DA-CF19439063A3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4CB5EFC-8098-F7ED-5AD4-D22052129A23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3F82E6-B16B-CEA6-69D7-F3700C671A7B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D9027-6CA4-FFCD-7D9A-ED4F48CA3BE6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AB2F30B-2320-EDB1-0F22-503234893589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BCDA6DA0-4DCA-5DFB-174A-F3DCFFAC2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35EE40FB-BF0F-7B8D-2A71-F98B0FBA4A68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9E6B4-0237-A52B-2532-88ECAFD1E503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7DF30556-F34E-C0F4-3EE2-1105D690A9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FF576DC7-586D-E670-B240-310A7D14D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233212"/>
            <a:ext cx="8153400" cy="38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2924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4A903-0802-37CB-19E5-FBF37CA2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3329452B-9F9D-ED42-DD89-9FFB5B447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5A13E21F-905B-DB24-979E-7041A5E68AEC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2D59A65-6675-946E-F5F1-EE30AD7F2CF8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321298-D595-63FF-67E2-B1B557E34F89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1C8AE97-7E37-FA43-99FE-61AEBAE3DFBF}"/>
              </a:ext>
            </a:extLst>
          </p:cNvPr>
          <p:cNvSpPr txBox="1"/>
          <p:nvPr/>
        </p:nvSpPr>
        <p:spPr>
          <a:xfrm>
            <a:off x="2716450" y="4076700"/>
            <a:ext cx="1275214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i="1" spc="-1" dirty="0">
                <a:solidFill>
                  <a:schemeClr val="dk1"/>
                </a:solidFill>
                <a:latin typeface="Axiforma Book" panose="00000400000000000000" charset="-18"/>
              </a:rPr>
              <a:t>ULAGATI…</a:t>
            </a:r>
            <a:endParaRPr lang="hr-HR" sz="2800" b="1" i="1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U ŠTO?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Dionice, obveznice, nekretnine, investicijske fondove, </a:t>
            </a:r>
            <a:r>
              <a:rPr lang="hr-HR" sz="2400" spc="-1" dirty="0" err="1">
                <a:solidFill>
                  <a:schemeClr val="dk1"/>
                </a:solidFill>
                <a:latin typeface="Abadi" panose="020B0604020104020204" pitchFamily="34" charset="-18"/>
              </a:rPr>
              <a:t>kriptovalute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, zlato...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2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CILJ?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Pronaći balans između rizika i povrata ulaganja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2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ZAKLJUČAK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Ulaganje je složen proces koji zahtijeva pažljivo razmatranje rizika i povrata;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Investitor treba biti svjestan različitih vrsta ulaganja i njihovih karakteristika, kao i vlastitog profila rizika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dirty="0"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B3121-014B-7634-34D5-B203F28B7D2B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CABAEF-6222-1E82-6E44-D74013577707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27F2C3-0713-DD8A-5385-B423C3E296EF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1272DEC5-1601-E794-40E6-D92205D02EE6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1B9B8764-80BE-768D-9220-1B7B22F1A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FB419F2-D9A8-7951-572A-48EAAA750729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ACCC5-B5DA-CF96-E249-5DB79A8570D7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220016380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94021-D9E2-FF0C-4C56-2BA337278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49EA9351-36C3-C1DD-DC4B-38E6DB318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8D853FED-F0D1-00FB-8637-A4CBD2DB7DDA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0940659-8D8B-8BDD-4D84-84A44FCCCED9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F19251-72D9-D8AF-E9B0-4F0D7911CAD8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8942F8E-8F3E-4FC1-3C70-DD630BAB4577}"/>
              </a:ext>
            </a:extLst>
          </p:cNvPr>
          <p:cNvSpPr txBox="1"/>
          <p:nvPr/>
        </p:nvSpPr>
        <p:spPr>
          <a:xfrm>
            <a:off x="2716450" y="3924300"/>
            <a:ext cx="12752149" cy="263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FINE’SA ŠTEDNA ULAGANJA</a:t>
            </a:r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</a:rPr>
              <a:t>:</a:t>
            </a:r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b="1" u="sng" spc="-1" dirty="0">
                <a:solidFill>
                  <a:schemeClr val="dk1"/>
                </a:solidFill>
                <a:latin typeface="Abadi" panose="020B0604020104020204" pitchFamily="34" charset="-18"/>
              </a:rPr>
              <a:t>1. za privatne osobe</a:t>
            </a:r>
            <a:endParaRPr lang="hr-HR" sz="2400" b="1" u="sng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predstavljaju vid ulaganja upisom korporativnih obveznica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endParaRPr lang="hr-HR" sz="2400" spc="-1" dirty="0">
              <a:solidFill>
                <a:schemeClr val="dk1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endParaRPr lang="hr-HR" sz="2400" spc="-1" dirty="0">
              <a:solidFill>
                <a:schemeClr val="dk1"/>
              </a:solidFill>
              <a:latin typeface="Abadi" panose="020B0604020104020204" pitchFamily="34" charset="-18"/>
              <a:ea typeface="Apto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2B5E3-886D-DE5C-DDA6-1041F5577C80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0106E-B193-D9C9-94E2-F243F50FCB69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EB31B5-67A1-2133-2865-2B46296AD9E8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E832C9D5-5379-8E9F-640F-0F4C847CAD81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465D6C80-440C-3E20-FA8A-541C95C44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48350AE-C931-6D70-F374-E657D380063C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BAD5A-160F-9F21-0353-120B6D979F80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925D695B-1BD8-2A0B-2A28-D6E2A8314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237" y="5664715"/>
            <a:ext cx="10677525" cy="26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15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D68A3-2719-6264-33DA-0608FA606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1FA636D1-8284-8E3F-573A-B75A59DFD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3752F17-B41D-7D56-5A70-C7C6AC0F43C8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00AEF75-9E2E-2FF5-AB9D-2CD03DCB78A2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891846A-8C0E-998E-E34C-18D23D38331C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D4127BE-936F-ABB3-AC58-24FD76FEDA9B}"/>
              </a:ext>
            </a:extLst>
          </p:cNvPr>
          <p:cNvSpPr txBox="1"/>
          <p:nvPr/>
        </p:nvSpPr>
        <p:spPr>
          <a:xfrm>
            <a:off x="2716450" y="3924300"/>
            <a:ext cx="12752149" cy="3848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FINE’SA ŠTEDNA ULAGANJA</a:t>
            </a:r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</a:rPr>
              <a:t>:</a:t>
            </a:r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endParaRPr lang="hr-HR" sz="2400" spc="-1" dirty="0">
              <a:solidFill>
                <a:schemeClr val="dk1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2400" b="1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POVIJEST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: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- 2009.godine prvo izdanje komercijalnih zapisa društva </a:t>
            </a:r>
            <a:r>
              <a:rPr lang="hr-HR" sz="2400" spc="-1" dirty="0" err="1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Fine'sa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 </a:t>
            </a:r>
            <a:r>
              <a:rPr lang="hr-HR" sz="2400" spc="-1" dirty="0" err="1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Credos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 d.d., financijska kompanija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- od 2015.godine izdano nekoliko tranši </a:t>
            </a:r>
            <a:r>
              <a:rPr lang="hr-HR" sz="2400" b="1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korporativnih obveznica ukupnog iznosa od 50.000.000,00 EUR (podaci SKDD-a) 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s dospijećem 36, 60 i 84 mjeseci uz fiksnu i neoporezivu kamatu s mjesečnom ili godišnjom isplatom prinosa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AEA268-F622-8564-D591-CD03E19AE59E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ACC7A-9C31-9ED5-7A9A-13C25A59A79C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CB61C-F6CD-A7DD-EFEE-F33B226C090D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A831003-058D-C6DD-29C9-DA83C2D2D679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9CB60EB0-F61A-D62B-09A8-884C81C91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3B6B5A08-74DE-4AB2-8BB7-A05B47146557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98DB13-D897-1D63-ECF2-DCEEC02E5DC3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2561539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C72D8-D0E4-BEEC-0FF7-3D4A45BFA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15E2F642-F09B-4D6D-F5A0-A1CBD3B2C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11A691F-8A0E-11BE-35F5-72E9387EFCF5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819B8E-056C-44D1-DB00-164C4738E589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9AE2368-12E1-3C29-CCB8-38A14B33436A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1A3D5F2-484E-F493-81EA-BE48EB21963E}"/>
              </a:ext>
            </a:extLst>
          </p:cNvPr>
          <p:cNvSpPr txBox="1"/>
          <p:nvPr/>
        </p:nvSpPr>
        <p:spPr>
          <a:xfrm>
            <a:off x="2716450" y="3924300"/>
            <a:ext cx="12752149" cy="428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FINE’SA ŠTEDNA ULAGANJA</a:t>
            </a:r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</a:rPr>
              <a:t>:</a:t>
            </a:r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2400" b="1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SADAŠNJOST</a:t>
            </a:r>
            <a:r>
              <a:rPr lang="hr-HR" sz="1600" b="1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:</a:t>
            </a:r>
            <a:endParaRPr lang="hr-HR" sz="1600" b="1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- 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2 izdanja obveznica s dospijećima 2027. i 2029. godine, uz fiksnu i neoporezivu kamatu od </a:t>
            </a:r>
            <a:r>
              <a:rPr lang="hr-HR" sz="2400" b="1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5,00%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 (mjesečna isplata prinosa) ili </a:t>
            </a:r>
            <a:r>
              <a:rPr lang="hr-HR" sz="2400" b="1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5,25%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 (godišnja isplata prinosa)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endParaRPr lang="hr-HR" sz="1600" b="1" spc="-1" dirty="0">
              <a:solidFill>
                <a:schemeClr val="dk1"/>
              </a:solidFill>
              <a:latin typeface="Abadi" panose="020B0604020104020204" pitchFamily="34" charset="-18"/>
              <a:ea typeface="Aptos CE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2400" b="1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BUDUĆNOST</a:t>
            </a:r>
            <a:r>
              <a:rPr lang="hr-HR" sz="1600" b="1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:</a:t>
            </a:r>
            <a:endParaRPr lang="hr-HR" sz="1600" b="1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- 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izdanje povlaštenih dionica - </a:t>
            </a:r>
            <a:r>
              <a:rPr lang="hr-HR" sz="2400" dirty="0"/>
              <a:t>Povlaštene dionice imatelju daju povlašteno pravo na dividendu u unaprijed utvrđenom postotku od nominalnog iznosa dionice s pravom prvenstva pri isplati dividende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57F99-64CF-3497-8C10-AA208496AD86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EC0EC-0F7E-8638-35BF-8E8DBE4632EB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2D13E-0734-8702-34C8-C0D64FC62552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6F4FD965-48DB-CBD4-1D43-AD1606881D21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10F625E1-B90B-BA15-2763-58486FA77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1454DF80-ABE5-AF84-10CB-8E95A66EA6C9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B598D-3CE1-B5E1-144D-84E0F8EC5CEB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18168027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BFC90-CF2D-4948-2609-1D8DBC983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0388490E-E764-6820-86DA-8B5BE7142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EE7AEC0D-C6CD-49C1-BBA4-196371F6181F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6F3702-4F2E-279A-E38A-E4C85BD92885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52AD0C5-83F4-41BC-4D42-510CBF8030A5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5E6D6C9-8A72-E01A-9B8F-2576F389E578}"/>
              </a:ext>
            </a:extLst>
          </p:cNvPr>
          <p:cNvSpPr txBox="1"/>
          <p:nvPr/>
        </p:nvSpPr>
        <p:spPr>
          <a:xfrm>
            <a:off x="2716450" y="3924300"/>
            <a:ext cx="1275214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FINE’SA ŠTEDNA ULAGANJA</a:t>
            </a:r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:</a:t>
            </a: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r>
              <a:rPr lang="hr-HR" sz="2400" u="sng" spc="-1" dirty="0">
                <a:solidFill>
                  <a:schemeClr val="dk1"/>
                </a:solidFill>
                <a:latin typeface="Abadi" panose="020B0604020104020204" pitchFamily="34" charset="-18"/>
              </a:rPr>
              <a:t>2. za pravne osobe</a:t>
            </a:r>
          </a:p>
          <a:p>
            <a:endParaRPr lang="hr-HR" sz="2400" u="sng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uplata komercijalnih kratkoročnih zajmova s ročnosti 3-6-9-12 mjeseci moguće je ostvariti kamatnu stopu 2,50% - 4,50%</a:t>
            </a: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u slučaju potrebitosti tu je lombardni zajam</a:t>
            </a: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0F031-00BA-9611-4979-BC3C2BCBFFA5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5AF32-9283-2061-E4E8-6C1F7B6C9779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E49774-6694-4561-9A30-D65241FF76F1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633EFA6-9498-A464-A5E6-2D836EBFB400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21FD6A08-1DA0-202E-189C-9916721A4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36096C17-6BD7-31BA-02C9-D0AB6772027C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04DBB-1B0F-115A-0B73-D21B4A46007C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156626992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BE540-BC8B-1429-4D12-7F5C7B2B6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FE2540E8-E448-7022-E7E1-611CFCF641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3215A5B-DF19-BF2A-F824-91758DFC2B68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48C28BE-C62E-F862-A04E-33028F5FA61A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E366D1-0C3D-7922-831A-7FD8D96A81A8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4FAD0AC6-1E52-362F-C638-483667FC7127}"/>
              </a:ext>
            </a:extLst>
          </p:cNvPr>
          <p:cNvSpPr txBox="1"/>
          <p:nvPr/>
        </p:nvSpPr>
        <p:spPr>
          <a:xfrm>
            <a:off x="2716450" y="3924300"/>
            <a:ext cx="12752149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U ŠTO </a:t>
            </a:r>
            <a:r>
              <a:rPr lang="hr-HR" sz="2800" spc="-1" dirty="0" err="1">
                <a:solidFill>
                  <a:srgbClr val="000000"/>
                </a:solidFill>
                <a:latin typeface="Abadi" panose="020B0604020104020204" pitchFamily="34" charset="-18"/>
              </a:rPr>
              <a:t>Fine’sa</a:t>
            </a: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</a:t>
            </a:r>
            <a:r>
              <a:rPr lang="hr-HR" sz="2800" spc="-1" dirty="0" err="1">
                <a:solidFill>
                  <a:srgbClr val="000000"/>
                </a:solidFill>
                <a:latin typeface="Abadi" panose="020B0604020104020204" pitchFamily="34" charset="-18"/>
              </a:rPr>
              <a:t>Credos</a:t>
            </a: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d.d., financijska kompanija ULAŽE?</a:t>
            </a:r>
          </a:p>
          <a:p>
            <a:endParaRPr lang="hr-HR" sz="28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pPr marL="514350" indent="-514350">
              <a:buAutoNum type="arabicPeriod"/>
            </a:pP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KOMERCIJALNO FINANCIRANJE </a:t>
            </a:r>
          </a:p>
          <a:p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    PODUZETNIKA - </a:t>
            </a:r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kratkoročna </a:t>
            </a:r>
          </a:p>
          <a:p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       pozajmica, komercijalni zajam,</a:t>
            </a:r>
          </a:p>
          <a:p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       revolving zajam, leasing pozajmica, </a:t>
            </a:r>
          </a:p>
          <a:p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       </a:t>
            </a:r>
            <a:r>
              <a:rPr lang="hr-HR" sz="2400" spc="-1" dirty="0" err="1">
                <a:solidFill>
                  <a:schemeClr val="dk1"/>
                </a:solidFill>
                <a:latin typeface="Axiforma Book" panose="00000400000000000000" charset="-18"/>
              </a:rPr>
              <a:t>predprojektni</a:t>
            </a:r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 zajam</a:t>
            </a:r>
          </a:p>
          <a:p>
            <a:endParaRPr lang="hr-HR" sz="2800" spc="-1" dirty="0">
              <a:solidFill>
                <a:srgbClr val="000000"/>
              </a:solidFill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D376F-D824-6751-2EBE-D2B25C627BF3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79725-DAD9-CCF9-5A9E-A0DE96EC74B1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EA48A-3D09-956B-5A0B-BA0E421BB1CB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F4C695E-CC46-B9ED-2274-2F90C27045DF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4B37697B-33CB-E986-A861-2F5163C8A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179FD04-6CBF-E2BA-C3DE-30299BB81ADD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BB312-C6DA-93DA-E6D1-12160A2DBA0C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B8F0D48C-C5D4-92D9-76D5-160DCDC4D9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8" name="Slika 17" descr="Slika na kojoj se prikazuje tekst, snimka zaslona, dijagram, krug&#10;&#10;Sadržaj generiran uz AI možda nije točan.">
            <a:extLst>
              <a:ext uri="{FF2B5EF4-FFF2-40B4-BE49-F238E27FC236}">
                <a16:creationId xmlns:a16="http://schemas.microsoft.com/office/drawing/2014/main" id="{3AFF5BA7-07D4-CABC-D46F-A40EF41FF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657482"/>
            <a:ext cx="6509889" cy="3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755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21F5D-6458-90C8-0BA6-681BA162C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8B14DD2C-432B-D83E-D4A8-081F6C9C2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3CA1E5CC-A834-ED85-FE17-7655EB4F4A60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3747C2C-D162-6DC7-1B1F-AC94D5CFFA93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B245E9E-C91B-DBD3-D1ED-DC87DBBECEAC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79640AE-07F1-734B-1547-9A262E4EB7C8}"/>
              </a:ext>
            </a:extLst>
          </p:cNvPr>
          <p:cNvSpPr txBox="1"/>
          <p:nvPr/>
        </p:nvSpPr>
        <p:spPr>
          <a:xfrm>
            <a:off x="2716450" y="4226123"/>
            <a:ext cx="1275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  <a:ea typeface="Aptos"/>
              </a:rPr>
              <a:t>MEDICINSKA INDUSTRIJA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53801-85E4-DDC5-C1AE-56614600D89E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F6920F-209C-9D90-09EC-5F5A6F65BC55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ECDA3D-AD17-17EE-76D7-B44AF25D9D2E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6B30CEB8-04EE-3F4F-2CF7-9063FFDAD82E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0D288F2C-0EC4-8654-2EB7-052DD0D35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8A5B1C5-75EA-1460-896C-58DC1B68794D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12BFB-2501-3B2C-A91D-8E8023AC4DDD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99A297C7-8F56-F3B7-2766-AF3264F3FC2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895600" y="4938261"/>
            <a:ext cx="3780000" cy="2700000"/>
          </a:xfrm>
          <a:prstGeom prst="rect">
            <a:avLst/>
          </a:prstGeom>
          <a:ln w="0">
            <a:noFill/>
          </a:ln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5A3C042-106D-4C6B-59E3-9649EE83EC58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035600" y="4938261"/>
            <a:ext cx="3960000" cy="2700000"/>
          </a:xfrm>
          <a:prstGeom prst="rect">
            <a:avLst/>
          </a:prstGeom>
          <a:ln w="0">
            <a:noFill/>
          </a:ln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9550C610-7564-06A4-F4E9-01BA57533C4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535600" y="4967421"/>
            <a:ext cx="3780000" cy="2564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159739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1085</Words>
  <Application>Microsoft Office PowerPoint</Application>
  <PresentationFormat>Prilagođeno</PresentationFormat>
  <Paragraphs>332</Paragraphs>
  <Slides>25</Slides>
  <Notes>0</Notes>
  <HiddenSlides>0</HiddenSlides>
  <MMClips>25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2" baseType="lpstr">
      <vt:lpstr>Abadi</vt:lpstr>
      <vt:lpstr>Axiforma Book</vt:lpstr>
      <vt:lpstr>Calibri</vt:lpstr>
      <vt:lpstr>Axiforma Black</vt:lpstr>
      <vt:lpstr>Arial</vt:lpstr>
      <vt:lpstr>Axiforma SemiBold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Dodajte naslov</dc:title>
  <dc:creator>Hunjet Mario</dc:creator>
  <cp:lastModifiedBy>Hunjet Mario</cp:lastModifiedBy>
  <cp:revision>23</cp:revision>
  <dcterms:created xsi:type="dcterms:W3CDTF">2006-08-16T00:00:00Z</dcterms:created>
  <dcterms:modified xsi:type="dcterms:W3CDTF">2025-12-04T07:03:53Z</dcterms:modified>
  <dc:identifier>DAG54lhzobw</dc:identifier>
</cp:coreProperties>
</file>