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7" r:id="rId2"/>
    <p:sldId id="277" r:id="rId3"/>
    <p:sldId id="279" r:id="rId4"/>
    <p:sldId id="278" r:id="rId5"/>
    <p:sldId id="288" r:id="rId6"/>
    <p:sldId id="280" r:id="rId7"/>
    <p:sldId id="266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72" r:id="rId16"/>
    <p:sldId id="271" r:id="rId17"/>
  </p:sldIdLst>
  <p:sldSz cx="18288000" cy="10287000"/>
  <p:notesSz cx="6797675" cy="9872663"/>
  <p:embeddedFontLst>
    <p:embeddedFont>
      <p:font typeface="Axiforma" panose="00000500000000000000" pitchFamily="2" charset="-18"/>
      <p:regular r:id="rId19"/>
      <p:bold r:id="rId20"/>
      <p:italic r:id="rId21"/>
      <p:boldItalic r:id="rId22"/>
    </p:embeddedFont>
    <p:embeddedFont>
      <p:font typeface="Axiforma Black" panose="00000900000000000000" pitchFamily="2" charset="-18"/>
      <p:bold r:id="rId23"/>
    </p:embeddedFont>
    <p:embeddedFont>
      <p:font typeface="Axiforma Book" panose="00000400000000000000" pitchFamily="2" charset="-18"/>
      <p:regular r:id="rId24"/>
    </p:embeddedFont>
    <p:embeddedFont>
      <p:font typeface="Axiforma Heavy" panose="00000A00000000000000" pitchFamily="2" charset="-18"/>
      <p:bold r:id="rId25"/>
    </p:embeddedFont>
    <p:embeddedFont>
      <p:font typeface="Axiforma SemiBold" panose="00000700000000000000" pitchFamily="2" charset="-18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34"/>
    <a:srgbClr val="453089"/>
    <a:srgbClr val="7F3F98"/>
    <a:srgbClr val="006838"/>
    <a:srgbClr val="0F3F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0F9E3B-18A8-493D-8BC0-06FD7AF2CAC0}" type="datetimeFigureOut">
              <a:rPr lang="hr-HR" smtClean="0"/>
              <a:t>3.12.2025.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257CD5-EDF1-4CDD-92CB-86F7B8B4905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70897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57CD5-EDF1-4CDD-92CB-86F7B8B49056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2319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57CD5-EDF1-4CDD-92CB-86F7B8B49056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517242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57CD5-EDF1-4CDD-92CB-86F7B8B49056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41022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57CD5-EDF1-4CDD-92CB-86F7B8B49056}" type="slidenum">
              <a:rPr lang="hr-HR" smtClean="0"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61333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57CD5-EDF1-4CDD-92CB-86F7B8B49056}" type="slidenum">
              <a:rPr lang="hr-HR" smtClean="0"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89543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57CD5-EDF1-4CDD-92CB-86F7B8B49056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94366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57CD5-EDF1-4CDD-92CB-86F7B8B49056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03234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57CD5-EDF1-4CDD-92CB-86F7B8B49056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74981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57CD5-EDF1-4CDD-92CB-86F7B8B49056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69098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57CD5-EDF1-4CDD-92CB-86F7B8B49056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59342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57CD5-EDF1-4CDD-92CB-86F7B8B49056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7313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57CD5-EDF1-4CDD-92CB-86F7B8B49056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3618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57CD5-EDF1-4CDD-92CB-86F7B8B49056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84794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5" Type="http://schemas.openxmlformats.org/officeDocument/2006/relationships/image" Target="../media/image4.png"/><Relationship Id="rId10" Type="http://schemas.openxmlformats.org/officeDocument/2006/relationships/image" Target="../media/image21.jpeg"/><Relationship Id="rId4" Type="http://schemas.openxmlformats.org/officeDocument/2006/relationships/image" Target="../media/image1.jpeg"/><Relationship Id="rId9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-164519" y="0"/>
            <a:ext cx="18452519" cy="1037954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267651" y="1359921"/>
            <a:ext cx="13752699" cy="7517379"/>
            <a:chOff x="0" y="0"/>
            <a:chExt cx="3622110" cy="19227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6049EA62-2236-5920-9037-373EF434458C}"/>
              </a:ext>
            </a:extLst>
          </p:cNvPr>
          <p:cNvSpPr txBox="1"/>
          <p:nvPr/>
        </p:nvSpPr>
        <p:spPr>
          <a:xfrm>
            <a:off x="4500154" y="5001288"/>
            <a:ext cx="92615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dirty="0"/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3F4DE6F1-CA85-56B5-2E46-54D3C42D8BB5}"/>
              </a:ext>
            </a:extLst>
          </p:cNvPr>
          <p:cNvSpPr txBox="1"/>
          <p:nvPr/>
        </p:nvSpPr>
        <p:spPr>
          <a:xfrm>
            <a:off x="4484594" y="4992452"/>
            <a:ext cx="9291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dirty="0"/>
          </a:p>
        </p:txBody>
      </p:sp>
      <p:pic>
        <p:nvPicPr>
          <p:cNvPr id="16" name="Picture 15" descr="A building with a clock tower and a blue sky&#10;&#10;Description automatically generated">
            <a:extLst>
              <a:ext uri="{FF2B5EF4-FFF2-40B4-BE49-F238E27FC236}">
                <a16:creationId xmlns:a16="http://schemas.microsoft.com/office/drawing/2014/main" id="{D9496865-7964-0270-A409-D8526F0EBD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796" y="1359921"/>
            <a:ext cx="13780408" cy="7517379"/>
          </a:xfrm>
          <a:prstGeom prst="rect">
            <a:avLst/>
          </a:prstGeom>
        </p:spPr>
      </p:pic>
      <p:pic>
        <p:nvPicPr>
          <p:cNvPr id="21" name="Picture 20" descr="A gold logo with a black background&#10;&#10;Description automatically generated">
            <a:extLst>
              <a:ext uri="{FF2B5EF4-FFF2-40B4-BE49-F238E27FC236}">
                <a16:creationId xmlns:a16="http://schemas.microsoft.com/office/drawing/2014/main" id="{5E21D847-DFC1-ECC6-715E-EAB6807527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00" y="2987642"/>
            <a:ext cx="4038600" cy="4038600"/>
          </a:xfrm>
          <a:prstGeom prst="rect">
            <a:avLst/>
          </a:prstGeom>
        </p:spPr>
      </p:pic>
      <p:sp>
        <p:nvSpPr>
          <p:cNvPr id="22" name="Freeform 7">
            <a:extLst>
              <a:ext uri="{FF2B5EF4-FFF2-40B4-BE49-F238E27FC236}">
                <a16:creationId xmlns:a16="http://schemas.microsoft.com/office/drawing/2014/main" id="{E7F29E9B-2BE7-E065-E605-BFA8B419F26D}"/>
              </a:ext>
            </a:extLst>
          </p:cNvPr>
          <p:cNvSpPr/>
          <p:nvPr/>
        </p:nvSpPr>
        <p:spPr>
          <a:xfrm>
            <a:off x="9953080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duotone>
                <a:prstClr val="black"/>
                <a:schemeClr val="tx1">
                  <a:lumMod val="50000"/>
                  <a:lumOff val="50000"/>
                  <a:tint val="45000"/>
                  <a:satMod val="400000"/>
                </a:scheme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329DD1-B05A-2A75-41AC-16B2139AEBA0}"/>
              </a:ext>
            </a:extLst>
          </p:cNvPr>
          <p:cNvSpPr txBox="1"/>
          <p:nvPr/>
        </p:nvSpPr>
        <p:spPr>
          <a:xfrm>
            <a:off x="11049000" y="82309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25C1E34-BD92-C8E6-4C42-1E6B168693C0}"/>
              </a:ext>
            </a:extLst>
          </p:cNvPr>
          <p:cNvSpPr txBox="1"/>
          <p:nvPr/>
        </p:nvSpPr>
        <p:spPr>
          <a:xfrm>
            <a:off x="12725400" y="85804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5C5F09-1995-33DD-3835-17BA07EF7DB2}"/>
              </a:ext>
            </a:extLst>
          </p:cNvPr>
          <p:cNvSpPr txBox="1"/>
          <p:nvPr/>
        </p:nvSpPr>
        <p:spPr>
          <a:xfrm>
            <a:off x="14630400" y="89820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-76200" y="0"/>
            <a:ext cx="18452519" cy="1037954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6049EA62-2236-5920-9037-373EF434458C}"/>
              </a:ext>
            </a:extLst>
          </p:cNvPr>
          <p:cNvSpPr txBox="1"/>
          <p:nvPr/>
        </p:nvSpPr>
        <p:spPr>
          <a:xfrm>
            <a:off x="4500154" y="5001288"/>
            <a:ext cx="92615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dirty="0"/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3F4DE6F1-CA85-56B5-2E46-54D3C42D8BB5}"/>
              </a:ext>
            </a:extLst>
          </p:cNvPr>
          <p:cNvSpPr txBox="1"/>
          <p:nvPr/>
        </p:nvSpPr>
        <p:spPr>
          <a:xfrm>
            <a:off x="4484594" y="4992452"/>
            <a:ext cx="9291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973A46-B6EC-6B83-01A5-36B56CF1B8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800" y="2079482"/>
            <a:ext cx="11201400" cy="6274418"/>
          </a:xfrm>
          <a:prstGeom prst="rect">
            <a:avLst/>
          </a:prstGeom>
        </p:spPr>
      </p:pic>
      <p:sp>
        <p:nvSpPr>
          <p:cNvPr id="10" name="Freeform 7">
            <a:extLst>
              <a:ext uri="{FF2B5EF4-FFF2-40B4-BE49-F238E27FC236}">
                <a16:creationId xmlns:a16="http://schemas.microsoft.com/office/drawing/2014/main" id="{8964776E-C669-7D4A-E5CB-94DAD4687EF0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71777E-50DE-AAA3-6519-D291971360A4}"/>
              </a:ext>
            </a:extLst>
          </p:cNvPr>
          <p:cNvSpPr txBox="1"/>
          <p:nvPr/>
        </p:nvSpPr>
        <p:spPr>
          <a:xfrm>
            <a:off x="12420600" y="8364249"/>
            <a:ext cx="4180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SPLIT</a:t>
            </a:r>
          </a:p>
          <a:p>
            <a:pPr algn="r"/>
            <a:r>
              <a:rPr lang="hr-HR" sz="3600" dirty="0">
                <a:latin typeface="Axiforma Black" panose="00000900000000000000" pitchFamily="2" charset="-18"/>
              </a:rPr>
              <a:t> </a:t>
            </a:r>
            <a:r>
              <a:rPr lang="hr-HR" sz="3600" dirty="0">
                <a:latin typeface="Axiforma" panose="00000500000000000000" pitchFamily="2" charset="-18"/>
              </a:rPr>
              <a:t>Podstrana 1</a:t>
            </a:r>
          </a:p>
        </p:txBody>
      </p:sp>
      <p:pic>
        <p:nvPicPr>
          <p:cNvPr id="18" name="Picture 17" descr="A gold logo with blue text&#10;&#10;Description automatically generated">
            <a:extLst>
              <a:ext uri="{FF2B5EF4-FFF2-40B4-BE49-F238E27FC236}">
                <a16:creationId xmlns:a16="http://schemas.microsoft.com/office/drawing/2014/main" id="{B236E9EC-CDCD-63CB-9955-51C820D228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569" y="1846144"/>
            <a:ext cx="2285714" cy="2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1688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-76200" y="0"/>
            <a:ext cx="18452519" cy="1037954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6049EA62-2236-5920-9037-373EF434458C}"/>
              </a:ext>
            </a:extLst>
          </p:cNvPr>
          <p:cNvSpPr txBox="1"/>
          <p:nvPr/>
        </p:nvSpPr>
        <p:spPr>
          <a:xfrm>
            <a:off x="4500154" y="5001288"/>
            <a:ext cx="92615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dirty="0"/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3F4DE6F1-CA85-56B5-2E46-54D3C42D8BB5}"/>
              </a:ext>
            </a:extLst>
          </p:cNvPr>
          <p:cNvSpPr txBox="1"/>
          <p:nvPr/>
        </p:nvSpPr>
        <p:spPr>
          <a:xfrm>
            <a:off x="4484594" y="4992452"/>
            <a:ext cx="9291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A85F04-0843-7E5B-5E87-58588297FD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2892" y="1747257"/>
            <a:ext cx="9688908" cy="6749043"/>
          </a:xfrm>
          <a:prstGeom prst="rect">
            <a:avLst/>
          </a:prstGeom>
        </p:spPr>
      </p:pic>
      <p:sp>
        <p:nvSpPr>
          <p:cNvPr id="10" name="Freeform 7">
            <a:extLst>
              <a:ext uri="{FF2B5EF4-FFF2-40B4-BE49-F238E27FC236}">
                <a16:creationId xmlns:a16="http://schemas.microsoft.com/office/drawing/2014/main" id="{625131DF-109E-92D1-D2E4-0AC8A3624256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0DD31C-4DA7-1A6F-F922-A30FD4AF2A0E}"/>
              </a:ext>
            </a:extLst>
          </p:cNvPr>
          <p:cNvSpPr txBox="1"/>
          <p:nvPr/>
        </p:nvSpPr>
        <p:spPr>
          <a:xfrm>
            <a:off x="12202236" y="8364249"/>
            <a:ext cx="4180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SPLIT</a:t>
            </a:r>
          </a:p>
          <a:p>
            <a:pPr algn="r"/>
            <a:r>
              <a:rPr lang="hr-HR" sz="3600" dirty="0">
                <a:latin typeface="Axiforma Black" panose="00000900000000000000" pitchFamily="2" charset="-18"/>
              </a:rPr>
              <a:t> </a:t>
            </a:r>
            <a:r>
              <a:rPr lang="hr-HR" sz="3600" dirty="0">
                <a:latin typeface="Axiforma" panose="00000500000000000000" pitchFamily="2" charset="-18"/>
              </a:rPr>
              <a:t>Podstrana 2</a:t>
            </a:r>
          </a:p>
        </p:txBody>
      </p:sp>
      <p:pic>
        <p:nvPicPr>
          <p:cNvPr id="18" name="Picture 17" descr="A gold logo with blue text&#10;&#10;Description automatically generated">
            <a:extLst>
              <a:ext uri="{FF2B5EF4-FFF2-40B4-BE49-F238E27FC236}">
                <a16:creationId xmlns:a16="http://schemas.microsoft.com/office/drawing/2014/main" id="{0EDD612B-568A-96DC-51F5-57F0C80D6A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569" y="1846144"/>
            <a:ext cx="2285714" cy="2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52870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-76200" y="0"/>
            <a:ext cx="18452519" cy="1037954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6049EA62-2236-5920-9037-373EF434458C}"/>
              </a:ext>
            </a:extLst>
          </p:cNvPr>
          <p:cNvSpPr txBox="1"/>
          <p:nvPr/>
        </p:nvSpPr>
        <p:spPr>
          <a:xfrm>
            <a:off x="4500154" y="5001288"/>
            <a:ext cx="92615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dirty="0"/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3F4DE6F1-CA85-56B5-2E46-54D3C42D8BB5}"/>
              </a:ext>
            </a:extLst>
          </p:cNvPr>
          <p:cNvSpPr txBox="1"/>
          <p:nvPr/>
        </p:nvSpPr>
        <p:spPr>
          <a:xfrm>
            <a:off x="4484594" y="4992452"/>
            <a:ext cx="9291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0EA4E5-6805-43C5-A2BA-242D5E36E2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1767" y="1756954"/>
            <a:ext cx="9620033" cy="6858000"/>
          </a:xfrm>
          <a:prstGeom prst="rect">
            <a:avLst/>
          </a:prstGeom>
        </p:spPr>
      </p:pic>
      <p:sp>
        <p:nvSpPr>
          <p:cNvPr id="10" name="Freeform 7">
            <a:extLst>
              <a:ext uri="{FF2B5EF4-FFF2-40B4-BE49-F238E27FC236}">
                <a16:creationId xmlns:a16="http://schemas.microsoft.com/office/drawing/2014/main" id="{829C1FB9-2D92-04FF-F0CE-D4157E1FBECA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1A29B9-0798-3244-F820-005BF99CDA8F}"/>
              </a:ext>
            </a:extLst>
          </p:cNvPr>
          <p:cNvSpPr txBox="1"/>
          <p:nvPr/>
        </p:nvSpPr>
        <p:spPr>
          <a:xfrm>
            <a:off x="12268200" y="8362771"/>
            <a:ext cx="4180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SPLIT</a:t>
            </a:r>
          </a:p>
          <a:p>
            <a:pPr algn="r"/>
            <a:r>
              <a:rPr lang="hr-HR" sz="3600" dirty="0">
                <a:latin typeface="Axiforma Black" panose="00000900000000000000" pitchFamily="2" charset="-18"/>
              </a:rPr>
              <a:t> </a:t>
            </a:r>
            <a:r>
              <a:rPr lang="hr-HR" sz="3600" dirty="0">
                <a:latin typeface="Axiforma" panose="00000500000000000000" pitchFamily="2" charset="-18"/>
              </a:rPr>
              <a:t>Podstrana 3</a:t>
            </a:r>
          </a:p>
        </p:txBody>
      </p:sp>
      <p:pic>
        <p:nvPicPr>
          <p:cNvPr id="18" name="Picture 17" descr="A gold logo with blue text&#10;&#10;Description automatically generated">
            <a:extLst>
              <a:ext uri="{FF2B5EF4-FFF2-40B4-BE49-F238E27FC236}">
                <a16:creationId xmlns:a16="http://schemas.microsoft.com/office/drawing/2014/main" id="{40CC19D7-4DD3-FB1E-54C7-F4D60CC388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569" y="1846144"/>
            <a:ext cx="2285714" cy="2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39081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-76200" y="0"/>
            <a:ext cx="18452519" cy="1037954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6049EA62-2236-5920-9037-373EF434458C}"/>
              </a:ext>
            </a:extLst>
          </p:cNvPr>
          <p:cNvSpPr txBox="1"/>
          <p:nvPr/>
        </p:nvSpPr>
        <p:spPr>
          <a:xfrm>
            <a:off x="4500154" y="5001288"/>
            <a:ext cx="92615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dirty="0"/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3F4DE6F1-CA85-56B5-2E46-54D3C42D8BB5}"/>
              </a:ext>
            </a:extLst>
          </p:cNvPr>
          <p:cNvSpPr txBox="1"/>
          <p:nvPr/>
        </p:nvSpPr>
        <p:spPr>
          <a:xfrm>
            <a:off x="4484594" y="4992452"/>
            <a:ext cx="9291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228EA2-1A7C-9578-EA3D-E21DFF3975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9533" y="1784904"/>
            <a:ext cx="10654267" cy="6802099"/>
          </a:xfrm>
          <a:prstGeom prst="rect">
            <a:avLst/>
          </a:prstGeom>
        </p:spPr>
      </p:pic>
      <p:sp>
        <p:nvSpPr>
          <p:cNvPr id="10" name="Freeform 7">
            <a:extLst>
              <a:ext uri="{FF2B5EF4-FFF2-40B4-BE49-F238E27FC236}">
                <a16:creationId xmlns:a16="http://schemas.microsoft.com/office/drawing/2014/main" id="{08F722E3-8A08-0844-C450-12BA2A5D5354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C0582D-5E4E-359D-3457-7D2F158751FC}"/>
              </a:ext>
            </a:extLst>
          </p:cNvPr>
          <p:cNvSpPr txBox="1"/>
          <p:nvPr/>
        </p:nvSpPr>
        <p:spPr>
          <a:xfrm>
            <a:off x="12268200" y="8385922"/>
            <a:ext cx="4180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SPLIT</a:t>
            </a:r>
          </a:p>
          <a:p>
            <a:pPr algn="r"/>
            <a:r>
              <a:rPr lang="hr-HR" sz="3600" dirty="0">
                <a:latin typeface="Axiforma Black" panose="00000900000000000000" pitchFamily="2" charset="-18"/>
              </a:rPr>
              <a:t> </a:t>
            </a:r>
            <a:r>
              <a:rPr lang="hr-HR" sz="3600" dirty="0">
                <a:latin typeface="Axiforma" panose="00000500000000000000" pitchFamily="2" charset="-18"/>
              </a:rPr>
              <a:t>Podstrana 4</a:t>
            </a:r>
          </a:p>
        </p:txBody>
      </p:sp>
      <p:pic>
        <p:nvPicPr>
          <p:cNvPr id="18" name="Picture 17" descr="A gold logo with blue text&#10;&#10;Description automatically generated">
            <a:extLst>
              <a:ext uri="{FF2B5EF4-FFF2-40B4-BE49-F238E27FC236}">
                <a16:creationId xmlns:a16="http://schemas.microsoft.com/office/drawing/2014/main" id="{4534A6F6-BC5A-6530-DF3A-F8461CE431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569" y="1846144"/>
            <a:ext cx="2285714" cy="2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8513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-76200" y="0"/>
            <a:ext cx="18452519" cy="1037954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6049EA62-2236-5920-9037-373EF434458C}"/>
              </a:ext>
            </a:extLst>
          </p:cNvPr>
          <p:cNvSpPr txBox="1"/>
          <p:nvPr/>
        </p:nvSpPr>
        <p:spPr>
          <a:xfrm>
            <a:off x="4500154" y="5001288"/>
            <a:ext cx="92615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dirty="0"/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3F4DE6F1-CA85-56B5-2E46-54D3C42D8BB5}"/>
              </a:ext>
            </a:extLst>
          </p:cNvPr>
          <p:cNvSpPr txBox="1"/>
          <p:nvPr/>
        </p:nvSpPr>
        <p:spPr>
          <a:xfrm>
            <a:off x="4484594" y="4992452"/>
            <a:ext cx="9291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25C3D5-75DE-0720-7139-2A10BD03FE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1964220"/>
            <a:ext cx="11201400" cy="6455880"/>
          </a:xfrm>
          <a:prstGeom prst="rect">
            <a:avLst/>
          </a:prstGeom>
        </p:spPr>
      </p:pic>
      <p:sp>
        <p:nvSpPr>
          <p:cNvPr id="14" name="Freeform 7">
            <a:extLst>
              <a:ext uri="{FF2B5EF4-FFF2-40B4-BE49-F238E27FC236}">
                <a16:creationId xmlns:a16="http://schemas.microsoft.com/office/drawing/2014/main" id="{326B861C-2A5C-31A2-9696-1A9A0D638F2F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90D41D-EF29-9425-30DE-130DAFC7D716}"/>
              </a:ext>
            </a:extLst>
          </p:cNvPr>
          <p:cNvSpPr txBox="1"/>
          <p:nvPr/>
        </p:nvSpPr>
        <p:spPr>
          <a:xfrm>
            <a:off x="12115800" y="8364249"/>
            <a:ext cx="4333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SPLIT 1</a:t>
            </a:r>
          </a:p>
          <a:p>
            <a:pPr algn="r"/>
            <a:r>
              <a:rPr lang="hr-HR" sz="3600" dirty="0">
                <a:latin typeface="Axiforma Black" panose="00000900000000000000" pitchFamily="2" charset="-18"/>
              </a:rPr>
              <a:t> </a:t>
            </a:r>
            <a:r>
              <a:rPr lang="hr-HR" sz="3600" dirty="0">
                <a:latin typeface="Axiforma" panose="00000500000000000000" pitchFamily="2" charset="-18"/>
              </a:rPr>
              <a:t>Dragovode</a:t>
            </a:r>
          </a:p>
        </p:txBody>
      </p:sp>
      <p:pic>
        <p:nvPicPr>
          <p:cNvPr id="18" name="Picture 17" descr="A gold logo with blue text&#10;&#10;Description automatically generated">
            <a:extLst>
              <a:ext uri="{FF2B5EF4-FFF2-40B4-BE49-F238E27FC236}">
                <a16:creationId xmlns:a16="http://schemas.microsoft.com/office/drawing/2014/main" id="{A11BADC4-0955-8DE8-0B7E-15CE159908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569" y="1846144"/>
            <a:ext cx="2285714" cy="2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1923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88319" y="0"/>
            <a:ext cx="18452519" cy="1037954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6049EA62-2236-5920-9037-373EF434458C}"/>
              </a:ext>
            </a:extLst>
          </p:cNvPr>
          <p:cNvSpPr txBox="1"/>
          <p:nvPr/>
        </p:nvSpPr>
        <p:spPr>
          <a:xfrm>
            <a:off x="4500154" y="5001288"/>
            <a:ext cx="92615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dirty="0"/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3F4DE6F1-CA85-56B5-2E46-54D3C42D8BB5}"/>
              </a:ext>
            </a:extLst>
          </p:cNvPr>
          <p:cNvSpPr txBox="1"/>
          <p:nvPr/>
        </p:nvSpPr>
        <p:spPr>
          <a:xfrm>
            <a:off x="4484594" y="4992452"/>
            <a:ext cx="9291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dirty="0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B5D96EF0-C7C7-F3D1-B8A9-9204E0856F94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A2F239-DF39-DAFB-F6B4-701640D27EA5}"/>
              </a:ext>
            </a:extLst>
          </p:cNvPr>
          <p:cNvSpPr txBox="1"/>
          <p:nvPr/>
        </p:nvSpPr>
        <p:spPr>
          <a:xfrm>
            <a:off x="13216377" y="8812768"/>
            <a:ext cx="2803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info@finesa-consors.hr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00CB912-9622-2A37-EDEC-36D42C29A6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609861"/>
            <a:ext cx="2090257" cy="2090257"/>
          </a:xfrm>
          <a:prstGeom prst="rect">
            <a:avLst/>
          </a:prstGeom>
        </p:spPr>
      </p:pic>
      <p:pic>
        <p:nvPicPr>
          <p:cNvPr id="6" name="Picture 7" descr="consors2 003.jpg">
            <a:extLst>
              <a:ext uri="{FF2B5EF4-FFF2-40B4-BE49-F238E27FC236}">
                <a16:creationId xmlns:a16="http://schemas.microsoft.com/office/drawing/2014/main" id="{260F0600-B0C3-5B89-2A5C-1FD8D79A77EF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0266586" y="4972874"/>
            <a:ext cx="4856540" cy="3142425"/>
          </a:xfrm>
          <a:prstGeom prst="rect">
            <a:avLst/>
          </a:prstGeom>
          <a:ln w="9525">
            <a:noFill/>
          </a:ln>
        </p:spPr>
      </p:pic>
      <p:grpSp>
        <p:nvGrpSpPr>
          <p:cNvPr id="16" name="Group 8">
            <a:extLst>
              <a:ext uri="{FF2B5EF4-FFF2-40B4-BE49-F238E27FC236}">
                <a16:creationId xmlns:a16="http://schemas.microsoft.com/office/drawing/2014/main" id="{59BC9C29-1B30-9190-95F4-30B95FCDC906}"/>
              </a:ext>
            </a:extLst>
          </p:cNvPr>
          <p:cNvGrpSpPr/>
          <p:nvPr/>
        </p:nvGrpSpPr>
        <p:grpSpPr>
          <a:xfrm>
            <a:off x="3359130" y="5649368"/>
            <a:ext cx="5130253" cy="3007249"/>
            <a:chOff x="4818960" y="435600"/>
            <a:chExt cx="4079160" cy="2391120"/>
          </a:xfrm>
        </p:grpSpPr>
        <p:pic>
          <p:nvPicPr>
            <p:cNvPr id="17" name="Picture 2" descr="C:\Documents and Settings\ibanfic\Desktop\4.jpg">
              <a:extLst>
                <a:ext uri="{FF2B5EF4-FFF2-40B4-BE49-F238E27FC236}">
                  <a16:creationId xmlns:a16="http://schemas.microsoft.com/office/drawing/2014/main" id="{258B6DAC-E2A7-F504-79FD-05F41B67FC3B}"/>
                </a:ext>
              </a:extLst>
            </p:cNvPr>
            <p:cNvPicPr/>
            <p:nvPr/>
          </p:nvPicPr>
          <p:blipFill>
            <a:blip r:embed="rId8"/>
            <a:stretch/>
          </p:blipFill>
          <p:spPr>
            <a:xfrm rot="21281400">
              <a:off x="6638760" y="487080"/>
              <a:ext cx="1200600" cy="1838160"/>
            </a:xfrm>
            <a:prstGeom prst="rect">
              <a:avLst/>
            </a:prstGeom>
            <a:ln w="0">
              <a:noFill/>
            </a:ln>
            <a:effectLst>
              <a:softEdge rad="112680"/>
            </a:effectLst>
          </p:spPr>
        </p:pic>
        <p:pic>
          <p:nvPicPr>
            <p:cNvPr id="19" name="Picture 4" descr="C:\Documents and Settings\ibanfic\Desktop\2.jpg">
              <a:extLst>
                <a:ext uri="{FF2B5EF4-FFF2-40B4-BE49-F238E27FC236}">
                  <a16:creationId xmlns:a16="http://schemas.microsoft.com/office/drawing/2014/main" id="{C275A577-B506-A739-66CD-DEFA35371F93}"/>
                </a:ext>
              </a:extLst>
            </p:cNvPr>
            <p:cNvPicPr/>
            <p:nvPr/>
          </p:nvPicPr>
          <p:blipFill>
            <a:blip r:embed="rId9"/>
            <a:stretch/>
          </p:blipFill>
          <p:spPr>
            <a:xfrm rot="21233400">
              <a:off x="4913280" y="496800"/>
              <a:ext cx="1200600" cy="1838160"/>
            </a:xfrm>
            <a:prstGeom prst="rect">
              <a:avLst/>
            </a:prstGeom>
            <a:ln w="0">
              <a:noFill/>
            </a:ln>
            <a:effectLst>
              <a:softEdge rad="112680"/>
            </a:effectLst>
          </p:spPr>
        </p:pic>
        <p:pic>
          <p:nvPicPr>
            <p:cNvPr id="21" name="Picture 5" descr="C:\Documents and Settings\ibanfic\Desktop\3.jpg">
              <a:extLst>
                <a:ext uri="{FF2B5EF4-FFF2-40B4-BE49-F238E27FC236}">
                  <a16:creationId xmlns:a16="http://schemas.microsoft.com/office/drawing/2014/main" id="{F7E8D10F-92C0-C00E-76AB-1FAA18885182}"/>
                </a:ext>
              </a:extLst>
            </p:cNvPr>
            <p:cNvPicPr/>
            <p:nvPr/>
          </p:nvPicPr>
          <p:blipFill>
            <a:blip r:embed="rId10"/>
            <a:stretch/>
          </p:blipFill>
          <p:spPr>
            <a:xfrm rot="397800">
              <a:off x="5772960" y="925200"/>
              <a:ext cx="1200600" cy="1838160"/>
            </a:xfrm>
            <a:prstGeom prst="rect">
              <a:avLst/>
            </a:prstGeom>
            <a:ln w="0">
              <a:noFill/>
            </a:ln>
            <a:effectLst>
              <a:softEdge rad="112680"/>
            </a:effectLst>
          </p:spPr>
        </p:pic>
        <p:pic>
          <p:nvPicPr>
            <p:cNvPr id="23" name="Picture 6" descr="C:\Documents and Settings\ibanfic\Desktop\1.jpg">
              <a:extLst>
                <a:ext uri="{FF2B5EF4-FFF2-40B4-BE49-F238E27FC236}">
                  <a16:creationId xmlns:a16="http://schemas.microsoft.com/office/drawing/2014/main" id="{E8B60B01-5E2C-CBC7-6A51-0D27F3235AD1}"/>
                </a:ext>
              </a:extLst>
            </p:cNvPr>
            <p:cNvPicPr/>
            <p:nvPr/>
          </p:nvPicPr>
          <p:blipFill>
            <a:blip r:embed="rId11"/>
            <a:stretch/>
          </p:blipFill>
          <p:spPr>
            <a:xfrm rot="215400">
              <a:off x="7641000" y="757080"/>
              <a:ext cx="1200600" cy="1838160"/>
            </a:xfrm>
            <a:prstGeom prst="rect">
              <a:avLst/>
            </a:prstGeom>
            <a:ln w="0">
              <a:noFill/>
            </a:ln>
            <a:effectLst>
              <a:softEdge rad="112680"/>
            </a:effectLst>
          </p:spPr>
        </p:pic>
      </p:grpSp>
      <p:pic>
        <p:nvPicPr>
          <p:cNvPr id="9" name="Picture 6" descr="Picture 007.jpg">
            <a:extLst>
              <a:ext uri="{FF2B5EF4-FFF2-40B4-BE49-F238E27FC236}">
                <a16:creationId xmlns:a16="http://schemas.microsoft.com/office/drawing/2014/main" id="{0308D357-B11F-FC94-09F7-81DE572E5A7A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5004206" y="1765787"/>
            <a:ext cx="6175074" cy="3813424"/>
          </a:xfrm>
          <a:prstGeom prst="rect">
            <a:avLst/>
          </a:prstGeom>
          <a:ln w="9525"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73E3A1-DCB8-1220-0041-140B50A2D452}"/>
              </a:ext>
            </a:extLst>
          </p:cNvPr>
          <p:cNvSpPr txBox="1"/>
          <p:nvPr/>
        </p:nvSpPr>
        <p:spPr>
          <a:xfrm>
            <a:off x="11779428" y="2128890"/>
            <a:ext cx="33436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0" algn="l"/>
              </a:tabLst>
            </a:pPr>
            <a:r>
              <a:rPr lang="hr-HR" b="0" strike="noStrike" spc="-1" dirty="0">
                <a:solidFill>
                  <a:schemeClr val="dk1"/>
                </a:solidFill>
                <a:latin typeface="Axiforma Book" panose="00000400000000000000" pitchFamily="2" charset="-18"/>
              </a:rPr>
              <a:t>Obućarska kompanija </a:t>
            </a:r>
          </a:p>
          <a:p>
            <a:pPr>
              <a:tabLst>
                <a:tab pos="0" algn="l"/>
              </a:tabLst>
            </a:pPr>
            <a:endParaRPr lang="hr-HR" spc="-1" dirty="0">
              <a:solidFill>
                <a:schemeClr val="dk1"/>
              </a:solidFill>
              <a:latin typeface="Axiforma Book" panose="00000400000000000000" pitchFamily="2" charset="-18"/>
            </a:endParaRPr>
          </a:p>
          <a:p>
            <a:pPr>
              <a:tabLst>
                <a:tab pos="0" algn="l"/>
              </a:tabLst>
            </a:pPr>
            <a:r>
              <a:rPr lang="hr-HR" b="0" strike="noStrike" spc="-1" dirty="0">
                <a:solidFill>
                  <a:schemeClr val="dk1"/>
                </a:solidFill>
                <a:latin typeface="Axiforma Book" panose="00000400000000000000" pitchFamily="2" charset="-18"/>
              </a:rPr>
              <a:t>Specijalizirani za: alpinizam, </a:t>
            </a:r>
          </a:p>
          <a:p>
            <a:pPr>
              <a:tabLst>
                <a:tab pos="0" algn="l"/>
              </a:tabLst>
            </a:pPr>
            <a:r>
              <a:rPr lang="hr-HR" b="0" strike="noStrike" spc="-1" dirty="0">
                <a:solidFill>
                  <a:schemeClr val="dk1"/>
                </a:solidFill>
                <a:latin typeface="Axiforma Book" panose="00000400000000000000" pitchFamily="2" charset="-18"/>
              </a:rPr>
              <a:t>trekking i slobodno vrijeme</a:t>
            </a:r>
          </a:p>
          <a:p>
            <a:pPr>
              <a:tabLst>
                <a:tab pos="0" algn="l"/>
              </a:tabLst>
            </a:pPr>
            <a:endParaRPr lang="hr-HR" spc="-1" dirty="0">
              <a:solidFill>
                <a:schemeClr val="dk1"/>
              </a:solidFill>
              <a:latin typeface="Axiforma Book" panose="00000400000000000000" pitchFamily="2" charset="-18"/>
            </a:endParaRPr>
          </a:p>
          <a:p>
            <a:pPr>
              <a:tabLst>
                <a:tab pos="0" algn="l"/>
              </a:tabLst>
            </a:pPr>
            <a:r>
              <a:rPr lang="hr-HR" b="0" strike="noStrike" spc="-1" dirty="0">
                <a:solidFill>
                  <a:schemeClr val="dk1"/>
                </a:solidFill>
                <a:latin typeface="Axiforma Book" panose="00000400000000000000" pitchFamily="2" charset="-18"/>
              </a:rPr>
              <a:t>Godišnja proizvodnja  </a:t>
            </a:r>
          </a:p>
          <a:p>
            <a:pPr>
              <a:tabLst>
                <a:tab pos="0" algn="l"/>
              </a:tabLst>
            </a:pPr>
            <a:r>
              <a:rPr lang="hr-HR" b="0" strike="noStrike" spc="-1" dirty="0">
                <a:solidFill>
                  <a:schemeClr val="dk1"/>
                </a:solidFill>
                <a:latin typeface="Axiforma Book" panose="00000400000000000000" pitchFamily="2" charset="-18"/>
              </a:rPr>
              <a:t>300.000 pari obuće</a:t>
            </a:r>
          </a:p>
        </p:txBody>
      </p:sp>
    </p:spTree>
    <p:extLst>
      <p:ext uri="{BB962C8B-B14F-4D97-AF65-F5344CB8AC3E}">
        <p14:creationId xmlns:p14="http://schemas.microsoft.com/office/powerpoint/2010/main" val="406503083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88319" y="0"/>
            <a:ext cx="18452519" cy="1037954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6049EA62-2236-5920-9037-373EF434458C}"/>
              </a:ext>
            </a:extLst>
          </p:cNvPr>
          <p:cNvSpPr txBox="1"/>
          <p:nvPr/>
        </p:nvSpPr>
        <p:spPr>
          <a:xfrm>
            <a:off x="4500154" y="5001288"/>
            <a:ext cx="92615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dirty="0"/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3F4DE6F1-CA85-56B5-2E46-54D3C42D8BB5}"/>
              </a:ext>
            </a:extLst>
          </p:cNvPr>
          <p:cNvSpPr txBox="1"/>
          <p:nvPr/>
        </p:nvSpPr>
        <p:spPr>
          <a:xfrm>
            <a:off x="4484594" y="4992452"/>
            <a:ext cx="9291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1BC000-E190-52F5-79E8-D040071D281D}"/>
              </a:ext>
            </a:extLst>
          </p:cNvPr>
          <p:cNvSpPr txBox="1"/>
          <p:nvPr/>
        </p:nvSpPr>
        <p:spPr>
          <a:xfrm>
            <a:off x="8659824" y="1860791"/>
            <a:ext cx="7037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0" algn="l"/>
              </a:tabLst>
            </a:pPr>
            <a:r>
              <a:rPr lang="hr-HR" sz="2400" b="0" strike="noStrike" spc="-1" dirty="0">
                <a:solidFill>
                  <a:schemeClr val="dk1"/>
                </a:solidFill>
                <a:latin typeface="Axiforma Book" panose="00000400000000000000" pitchFamily="2" charset="-18"/>
              </a:rPr>
              <a:t>Brand reputacije u struci i na tržištu, sa više od 500 izgrađenih stambenih, poslovnih, javnih i ostalih objekata.</a:t>
            </a:r>
            <a:endParaRPr lang="hr-HR" sz="2400" spc="-1" dirty="0">
              <a:solidFill>
                <a:schemeClr val="dk1"/>
              </a:solidFill>
              <a:latin typeface="Axiforma Book" panose="00000400000000000000" pitchFamily="2" charset="-1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F66F0D-1E6F-4637-7E31-FB579D99F380}"/>
              </a:ext>
            </a:extLst>
          </p:cNvPr>
          <p:cNvSpPr txBox="1"/>
          <p:nvPr/>
        </p:nvSpPr>
        <p:spPr>
          <a:xfrm>
            <a:off x="2811792" y="3185897"/>
            <a:ext cx="5206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Axiforma Black" panose="00000900000000000000" pitchFamily="2" charset="-18"/>
              </a:rPr>
              <a:t>vlasnički </a:t>
            </a:r>
          </a:p>
          <a:p>
            <a:r>
              <a:rPr lang="hr-HR" sz="2000" dirty="0">
                <a:latin typeface="Axiforma Black" panose="00000900000000000000" pitchFamily="2" charset="-18"/>
              </a:rPr>
              <a:t>                   povezano </a:t>
            </a:r>
          </a:p>
          <a:p>
            <a:r>
              <a:rPr lang="hr-HR" sz="2000" dirty="0">
                <a:latin typeface="Axiforma Black" panose="00000900000000000000" pitchFamily="2" charset="-18"/>
              </a:rPr>
              <a:t>                                        društvo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E19CC99-C022-01F1-539B-B2EF20B365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60576" y="1943100"/>
            <a:ext cx="4938947" cy="938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621975-BA02-2974-7F38-8D7CD59D3C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40084" y="3615265"/>
            <a:ext cx="5789353" cy="4578628"/>
          </a:xfrm>
          <a:prstGeom prst="rect">
            <a:avLst/>
          </a:prstGeom>
        </p:spPr>
      </p:pic>
      <p:pic>
        <p:nvPicPr>
          <p:cNvPr id="20" name="Picture 19" descr="A building with glass windows&#10;&#10;Description automatically generated">
            <a:extLst>
              <a:ext uri="{FF2B5EF4-FFF2-40B4-BE49-F238E27FC236}">
                <a16:creationId xmlns:a16="http://schemas.microsoft.com/office/drawing/2014/main" id="{8AD9FD0E-5D04-1F45-83F9-A7C4D46300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792" y="4378821"/>
            <a:ext cx="5722608" cy="38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4653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-164519" y="0"/>
            <a:ext cx="18452519" cy="1037954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267651" y="1359921"/>
            <a:ext cx="13752699" cy="7517379"/>
            <a:chOff x="0" y="0"/>
            <a:chExt cx="3622110" cy="19227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6049EA62-2236-5920-9037-373EF434458C}"/>
              </a:ext>
            </a:extLst>
          </p:cNvPr>
          <p:cNvSpPr txBox="1"/>
          <p:nvPr/>
        </p:nvSpPr>
        <p:spPr>
          <a:xfrm>
            <a:off x="4500154" y="5001288"/>
            <a:ext cx="92615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dirty="0"/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3F4DE6F1-CA85-56B5-2E46-54D3C42D8BB5}"/>
              </a:ext>
            </a:extLst>
          </p:cNvPr>
          <p:cNvSpPr txBox="1"/>
          <p:nvPr/>
        </p:nvSpPr>
        <p:spPr>
          <a:xfrm>
            <a:off x="4484594" y="4992452"/>
            <a:ext cx="9291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dirty="0"/>
          </a:p>
        </p:txBody>
      </p:sp>
      <p:pic>
        <p:nvPicPr>
          <p:cNvPr id="16" name="Picture 15" descr="A building with a clock tower and a blue sky&#10;&#10;Description automatically generated">
            <a:extLst>
              <a:ext uri="{FF2B5EF4-FFF2-40B4-BE49-F238E27FC236}">
                <a16:creationId xmlns:a16="http://schemas.microsoft.com/office/drawing/2014/main" id="{D9496865-7964-0270-A409-D8526F0EBD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796" y="1359921"/>
            <a:ext cx="13780408" cy="75173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4508A0-EB5F-61D2-DFE7-5D7393B304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3795" y="1333552"/>
            <a:ext cx="13752699" cy="760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5485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-164519" y="0"/>
            <a:ext cx="18452519" cy="1037954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267651" y="1359921"/>
            <a:ext cx="13752699" cy="7517379"/>
            <a:chOff x="0" y="0"/>
            <a:chExt cx="3622110" cy="19227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6049EA62-2236-5920-9037-373EF434458C}"/>
              </a:ext>
            </a:extLst>
          </p:cNvPr>
          <p:cNvSpPr txBox="1"/>
          <p:nvPr/>
        </p:nvSpPr>
        <p:spPr>
          <a:xfrm>
            <a:off x="4500154" y="5001288"/>
            <a:ext cx="92615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dirty="0"/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3F4DE6F1-CA85-56B5-2E46-54D3C42D8BB5}"/>
              </a:ext>
            </a:extLst>
          </p:cNvPr>
          <p:cNvSpPr txBox="1"/>
          <p:nvPr/>
        </p:nvSpPr>
        <p:spPr>
          <a:xfrm>
            <a:off x="4484594" y="4992452"/>
            <a:ext cx="9291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dirty="0"/>
          </a:p>
        </p:txBody>
      </p:sp>
      <p:pic>
        <p:nvPicPr>
          <p:cNvPr id="16" name="Picture 15" descr="A building with a clock tower and a blue sky&#10;&#10;Description automatically generated">
            <a:extLst>
              <a:ext uri="{FF2B5EF4-FFF2-40B4-BE49-F238E27FC236}">
                <a16:creationId xmlns:a16="http://schemas.microsoft.com/office/drawing/2014/main" id="{D9496865-7964-0270-A409-D8526F0EBD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796" y="1359921"/>
            <a:ext cx="13780408" cy="75173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E9FBD4-AFDE-A411-13D2-0600BA6B2668}"/>
              </a:ext>
            </a:extLst>
          </p:cNvPr>
          <p:cNvSpPr txBox="1"/>
          <p:nvPr/>
        </p:nvSpPr>
        <p:spPr>
          <a:xfrm>
            <a:off x="5028049" y="2667111"/>
            <a:ext cx="1069316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hr-HR" sz="2800" b="0" strike="noStrike" spc="-1" dirty="0">
                <a:solidFill>
                  <a:schemeClr val="dk1"/>
                </a:solidFill>
                <a:latin typeface="Axiforma Black" panose="00000900000000000000" pitchFamily="2" charset="-18"/>
              </a:rPr>
              <a:t>Štedna ulaganja </a:t>
            </a:r>
            <a:r>
              <a:rPr lang="hr-HR" sz="2800" b="0" strike="noStrike" spc="-1" dirty="0">
                <a:solidFill>
                  <a:schemeClr val="dk1"/>
                </a:solidFill>
                <a:latin typeface="Axiforma Book" panose="00000400000000000000" pitchFamily="2" charset="-18"/>
              </a:rPr>
              <a:t>(komercijalni zapisi 3-12 mjeseci i korporativne obveznice 3-7 godina) građana i podzetnika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hr-HR" sz="2800" spc="-1" dirty="0">
              <a:solidFill>
                <a:schemeClr val="dk1"/>
              </a:solidFill>
              <a:latin typeface="Axiforma Book" panose="00000400000000000000" pitchFamily="2" charset="-18"/>
            </a:endParaRPr>
          </a:p>
          <a:p>
            <a:pPr>
              <a:tabLst>
                <a:tab pos="0" algn="l"/>
              </a:tabLst>
            </a:pPr>
            <a:r>
              <a:rPr lang="hr-HR" sz="2800" b="0" strike="noStrike" spc="-1" dirty="0">
                <a:solidFill>
                  <a:schemeClr val="dk1"/>
                </a:solidFill>
                <a:latin typeface="Axiforma Black" panose="00000900000000000000" pitchFamily="2" charset="-18"/>
              </a:rPr>
              <a:t>Investicijska ulaganja </a:t>
            </a:r>
            <a:r>
              <a:rPr lang="hr-HR" sz="2800" b="0" strike="noStrike" spc="-1" dirty="0">
                <a:solidFill>
                  <a:schemeClr val="dk1"/>
                </a:solidFill>
                <a:latin typeface="Axiforma Book" panose="00000400000000000000" pitchFamily="2" charset="-18"/>
              </a:rPr>
              <a:t>(redovne i povlaštene dionice) građana i poduzetnika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sr-Latn-CS" sz="2800" b="0" strike="noStrike" spc="-1" dirty="0">
              <a:solidFill>
                <a:schemeClr val="dk1"/>
              </a:solidFill>
              <a:latin typeface="Axiforma Book" panose="00000400000000000000" pitchFamily="2" charset="-1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23081E-06A2-99F1-04E6-13AD855E96D0}"/>
              </a:ext>
            </a:extLst>
          </p:cNvPr>
          <p:cNvSpPr txBox="1"/>
          <p:nvPr/>
        </p:nvSpPr>
        <p:spPr>
          <a:xfrm>
            <a:off x="2438400" y="4686300"/>
            <a:ext cx="13443595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hr-HR" sz="3600" b="0" strike="noStrike" spc="-1" dirty="0">
                <a:solidFill>
                  <a:schemeClr val="dk1"/>
                </a:solidFill>
                <a:latin typeface="Axiforma Heavy" panose="00000A00000000000000" pitchFamily="2" charset="-18"/>
              </a:rPr>
              <a:t>NOVO</a:t>
            </a:r>
            <a:br>
              <a:rPr lang="hr-HR" b="0" strike="noStrike" spc="-1" dirty="0">
                <a:solidFill>
                  <a:schemeClr val="dk1"/>
                </a:solidFill>
                <a:latin typeface="Axiforma Book" panose="00000400000000000000" pitchFamily="2" charset="-18"/>
              </a:rPr>
            </a:br>
            <a:r>
              <a:rPr lang="hr-HR" sz="3600" b="0" strike="noStrike" spc="-1" dirty="0">
                <a:solidFill>
                  <a:schemeClr val="dk1"/>
                </a:solidFill>
                <a:latin typeface="Axiforma Book" panose="00000400000000000000" pitchFamily="2" charset="-18"/>
              </a:rPr>
              <a:t>Vlastita online „fintech” platforma štednih ulaganja</a:t>
            </a:r>
            <a:br>
              <a:rPr lang="hr-HR" sz="3600" b="0" strike="noStrike" spc="-1" dirty="0">
                <a:solidFill>
                  <a:schemeClr val="dk1"/>
                </a:solidFill>
                <a:latin typeface="Axiforma Book" panose="00000400000000000000" pitchFamily="2" charset="-18"/>
              </a:rPr>
            </a:br>
            <a:r>
              <a:rPr lang="hr-HR" sz="4400" b="0" strike="noStrike" spc="-1" dirty="0">
                <a:solidFill>
                  <a:schemeClr val="dk1"/>
                </a:solidFill>
                <a:latin typeface="Axiforma Heavy" panose="00000A00000000000000" pitchFamily="2" charset="-18"/>
              </a:rPr>
              <a:t>EU Finesatech</a:t>
            </a:r>
            <a:endParaRPr lang="hr-HR" sz="2400" b="0" strike="noStrike" spc="-1" dirty="0">
              <a:solidFill>
                <a:schemeClr val="dk1"/>
              </a:solidFill>
              <a:latin typeface="Axiforma Heavy" panose="00000A00000000000000" pitchFamily="2" charset="-18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hr-HR" b="0" strike="noStrike" spc="-1" dirty="0">
              <a:solidFill>
                <a:schemeClr val="dk1"/>
              </a:solidFill>
              <a:latin typeface="Axiforma Book" panose="00000400000000000000" pitchFamily="2" charset="-18"/>
            </a:endParaRPr>
          </a:p>
          <a:p>
            <a:pPr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hr-HR" sz="2800" spc="-1" dirty="0">
                <a:solidFill>
                  <a:schemeClr val="dk1"/>
                </a:solidFill>
                <a:latin typeface="Axiforma Book" panose="00000400000000000000" pitchFamily="2" charset="-18"/>
              </a:rPr>
              <a:t>USKRSNO PREMIJSKO IZDANJE KOMERCIJALNIH ZAPISA S KAMATOM </a:t>
            </a:r>
            <a:r>
              <a:rPr lang="hr-HR" sz="2800" spc="-1" dirty="0">
                <a:solidFill>
                  <a:schemeClr val="dk1"/>
                </a:solidFill>
                <a:latin typeface="Axiforma Heavy" panose="00000A00000000000000" pitchFamily="2" charset="-18"/>
              </a:rPr>
              <a:t>5,25%</a:t>
            </a:r>
          </a:p>
          <a:p>
            <a:pPr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hr-HR" sz="2800" b="0" strike="noStrike" spc="-1" dirty="0">
                <a:solidFill>
                  <a:schemeClr val="dk1"/>
                </a:solidFill>
                <a:latin typeface="Axiforma Book" panose="00000400000000000000" pitchFamily="2" charset="-18"/>
              </a:rPr>
              <a:t>Prilagođeno malim ulagateljima od 1.000,00€ na više s ročnosti </a:t>
            </a:r>
            <a:r>
              <a:rPr lang="hr-HR" sz="2800" b="0" strike="noStrike" spc="-1" dirty="0">
                <a:solidFill>
                  <a:schemeClr val="dk1"/>
                </a:solidFill>
                <a:latin typeface="Axiforma Black" panose="00000900000000000000" pitchFamily="2" charset="-18"/>
              </a:rPr>
              <a:t>12 mjeseci</a:t>
            </a:r>
          </a:p>
          <a:p>
            <a:pPr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hr-HR" sz="2300" spc="-1" dirty="0">
                <a:solidFill>
                  <a:schemeClr val="dk1"/>
                </a:solidFill>
                <a:latin typeface="Axiforma Book" panose="00000400000000000000" pitchFamily="2" charset="-18"/>
              </a:rPr>
              <a:t>Izdanje je limitirano na 2.000.000,00€ i rok upisa ograničen od </a:t>
            </a:r>
            <a:r>
              <a:rPr lang="hr-HR" sz="2300" spc="-1" dirty="0">
                <a:solidFill>
                  <a:schemeClr val="dk1"/>
                </a:solidFill>
                <a:latin typeface="Axiforma Black" panose="00000900000000000000" pitchFamily="2" charset="-18"/>
              </a:rPr>
              <a:t>16.03.2026</a:t>
            </a:r>
            <a:r>
              <a:rPr lang="hr-HR" sz="2300" spc="-1" dirty="0">
                <a:solidFill>
                  <a:schemeClr val="dk1"/>
                </a:solidFill>
                <a:latin typeface="Axiforma Book" panose="00000400000000000000" pitchFamily="2" charset="-18"/>
              </a:rPr>
              <a:t> do </a:t>
            </a:r>
            <a:r>
              <a:rPr lang="hr-HR" sz="2300" spc="-1" dirty="0">
                <a:solidFill>
                  <a:schemeClr val="dk1"/>
                </a:solidFill>
                <a:latin typeface="Axiforma Black" panose="00000900000000000000" pitchFamily="2" charset="-18"/>
              </a:rPr>
              <a:t>05.04.2026</a:t>
            </a:r>
          </a:p>
          <a:p>
            <a:pPr algn="just">
              <a:tabLst>
                <a:tab pos="0" algn="l"/>
              </a:tabLst>
            </a:pPr>
            <a:r>
              <a:rPr lang="hr-HR" sz="2800" b="0" strike="noStrike" spc="-1" dirty="0">
                <a:solidFill>
                  <a:schemeClr val="dk1"/>
                </a:solidFill>
                <a:latin typeface="Axiforma Heavy" panose="00000A00000000000000" pitchFamily="2" charset="-18"/>
              </a:rPr>
              <a:t>PRISTUP PLATFORMI OD 09.03.2026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sr-Latn-CS" b="0" strike="noStrike" spc="-1" dirty="0">
              <a:solidFill>
                <a:schemeClr val="dk1"/>
              </a:solidFill>
              <a:latin typeface="Axiforma Book" panose="00000400000000000000" pitchFamily="2" charset="-18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642EBC4-F5F9-9C17-7759-8371435622B5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1BAB41-4131-04F7-AB44-6356213C5CA4}"/>
              </a:ext>
            </a:extLst>
          </p:cNvPr>
          <p:cNvSpPr txBox="1"/>
          <p:nvPr/>
        </p:nvSpPr>
        <p:spPr>
          <a:xfrm>
            <a:off x="13315762" y="864124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76241AAA-AEF0-70BC-6154-16BB007A73A5}"/>
              </a:ext>
            </a:extLst>
          </p:cNvPr>
          <p:cNvSpPr/>
          <p:nvPr/>
        </p:nvSpPr>
        <p:spPr>
          <a:xfrm rot="10800000">
            <a:off x="-164519" y="1053231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0FBDE1-3B0B-CE8A-0A60-FF2E891A6A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789" y="2528689"/>
            <a:ext cx="2081411" cy="20814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C518EA6-173A-8D70-B915-2E5A1CD9B480}"/>
              </a:ext>
            </a:extLst>
          </p:cNvPr>
          <p:cNvSpPr txBox="1"/>
          <p:nvPr/>
        </p:nvSpPr>
        <p:spPr>
          <a:xfrm>
            <a:off x="304800" y="1409700"/>
            <a:ext cx="709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hr-HR" sz="2800" b="0" strike="noStrike" spc="-1" dirty="0">
                <a:solidFill>
                  <a:schemeClr val="bg1"/>
                </a:solidFill>
                <a:latin typeface="Axiforma Black" panose="00000900000000000000" pitchFamily="2" charset="-18"/>
              </a:rPr>
              <a:t>ALTERNATIVA DEPOZITIMA BANAKA</a:t>
            </a:r>
            <a:endParaRPr lang="sr-Latn-CS" sz="2800" b="0" strike="noStrike" spc="-1" dirty="0">
              <a:solidFill>
                <a:schemeClr val="bg1"/>
              </a:solidFill>
              <a:latin typeface="Axiforma Black" panose="00000900000000000000" pitchFamily="2" charset="-1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57AE58-BCAE-84AD-4524-A4E1351CD58D}"/>
              </a:ext>
            </a:extLst>
          </p:cNvPr>
          <p:cNvSpPr txBox="1"/>
          <p:nvPr/>
        </p:nvSpPr>
        <p:spPr>
          <a:xfrm>
            <a:off x="8170401" y="1446686"/>
            <a:ext cx="739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sr-Latn-CS" sz="2400" b="0" strike="noStrike" spc="-1" dirty="0">
                <a:solidFill>
                  <a:schemeClr val="dk1"/>
                </a:solidFill>
                <a:latin typeface="Axiforma Heavy" panose="00000A00000000000000" pitchFamily="2" charset="-18"/>
              </a:rPr>
              <a:t>Fine’sa TRŽIŠNA PONUDA </a:t>
            </a:r>
            <a:r>
              <a:rPr lang="sr-Latn-CS" sz="2400" b="0" strike="noStrike" spc="-1" dirty="0">
                <a:solidFill>
                  <a:schemeClr val="dk1"/>
                </a:solidFill>
                <a:latin typeface="Axiforma Book" panose="00000400000000000000" pitchFamily="2" charset="-18"/>
              </a:rPr>
              <a:t>ŠTEDNIH ULAGANJA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sr-Latn-CS" sz="2000" b="0" strike="noStrike" spc="-1" dirty="0">
                <a:solidFill>
                  <a:schemeClr val="dk1"/>
                </a:solidFill>
                <a:latin typeface="Axiforma Black" panose="00000900000000000000" pitchFamily="2" charset="-18"/>
              </a:rPr>
              <a:t>GRAĐANA I PODUZETNIKA</a:t>
            </a:r>
          </a:p>
        </p:txBody>
      </p:sp>
    </p:spTree>
    <p:extLst>
      <p:ext uri="{BB962C8B-B14F-4D97-AF65-F5344CB8AC3E}">
        <p14:creationId xmlns:p14="http://schemas.microsoft.com/office/powerpoint/2010/main" val="187793434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-164519" y="0"/>
            <a:ext cx="18452519" cy="1037954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267651" y="1359921"/>
            <a:ext cx="13752699" cy="7517379"/>
            <a:chOff x="0" y="0"/>
            <a:chExt cx="3622110" cy="19227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6049EA62-2236-5920-9037-373EF434458C}"/>
              </a:ext>
            </a:extLst>
          </p:cNvPr>
          <p:cNvSpPr txBox="1"/>
          <p:nvPr/>
        </p:nvSpPr>
        <p:spPr>
          <a:xfrm>
            <a:off x="4500154" y="5001288"/>
            <a:ext cx="92615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dirty="0"/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3F4DE6F1-CA85-56B5-2E46-54D3C42D8BB5}"/>
              </a:ext>
            </a:extLst>
          </p:cNvPr>
          <p:cNvSpPr txBox="1"/>
          <p:nvPr/>
        </p:nvSpPr>
        <p:spPr>
          <a:xfrm>
            <a:off x="4484594" y="4992452"/>
            <a:ext cx="9291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dirty="0"/>
          </a:p>
        </p:txBody>
      </p:sp>
      <p:pic>
        <p:nvPicPr>
          <p:cNvPr id="16" name="Picture 15" descr="A building with a clock tower and a blue sky&#10;&#10;Description automatically generated">
            <a:extLst>
              <a:ext uri="{FF2B5EF4-FFF2-40B4-BE49-F238E27FC236}">
                <a16:creationId xmlns:a16="http://schemas.microsoft.com/office/drawing/2014/main" id="{D9496865-7964-0270-A409-D8526F0EBD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796" y="1359921"/>
            <a:ext cx="13780408" cy="75173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E9FBD4-AFDE-A411-13D2-0600BA6B2668}"/>
              </a:ext>
            </a:extLst>
          </p:cNvPr>
          <p:cNvSpPr txBox="1"/>
          <p:nvPr/>
        </p:nvSpPr>
        <p:spPr>
          <a:xfrm>
            <a:off x="5029200" y="2628900"/>
            <a:ext cx="103802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hr-HR" sz="4000" b="0" strike="noStrike" spc="-1" dirty="0">
                <a:solidFill>
                  <a:schemeClr val="dk1"/>
                </a:solidFill>
                <a:latin typeface="Axiforma SemiBold" panose="00000700000000000000" pitchFamily="2" charset="-18"/>
              </a:rPr>
              <a:t>Kratkoročno financiranje likvidnosti poduzetnika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hr-HR" sz="4000" spc="-1" dirty="0">
              <a:solidFill>
                <a:schemeClr val="dk1"/>
              </a:solidFill>
              <a:latin typeface="Axiforma SemiBold" panose="00000700000000000000" pitchFamily="2" charset="-18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hr-HR" sz="4000" spc="-1" dirty="0">
              <a:solidFill>
                <a:schemeClr val="dk1"/>
              </a:solidFill>
              <a:latin typeface="Axiforma SemiBold" panose="00000700000000000000" pitchFamily="2" charset="-18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hr-HR" sz="4000" spc="-1" dirty="0">
              <a:solidFill>
                <a:schemeClr val="dk1"/>
              </a:solidFill>
              <a:latin typeface="Axiforma SemiBold" panose="00000700000000000000" pitchFamily="2" charset="-18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sr-Latn-CS" sz="4000" b="0" strike="noStrike" spc="-1" dirty="0">
              <a:solidFill>
                <a:schemeClr val="dk1"/>
              </a:solidFill>
              <a:latin typeface="Axiforma SemiBold" panose="00000700000000000000" pitchFamily="2" charset="-18"/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ABA1B478-2821-E53D-664E-78C4AEB69381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6C6DC9-2E77-B12A-B338-1992320F5C71}"/>
              </a:ext>
            </a:extLst>
          </p:cNvPr>
          <p:cNvSpPr txBox="1"/>
          <p:nvPr/>
        </p:nvSpPr>
        <p:spPr>
          <a:xfrm>
            <a:off x="13315762" y="864124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BDBF9856-9E78-A321-AF5E-14D0933BE695}"/>
              </a:ext>
            </a:extLst>
          </p:cNvPr>
          <p:cNvSpPr/>
          <p:nvPr/>
        </p:nvSpPr>
        <p:spPr>
          <a:xfrm rot="10800000">
            <a:off x="-164519" y="1053231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61CD0F-5EBC-6E2E-13E0-B40A638A3DDE}"/>
              </a:ext>
            </a:extLst>
          </p:cNvPr>
          <p:cNvSpPr txBox="1"/>
          <p:nvPr/>
        </p:nvSpPr>
        <p:spPr>
          <a:xfrm>
            <a:off x="304800" y="1409700"/>
            <a:ext cx="709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hr-HR" sz="2800" b="0" strike="noStrike" spc="-1" dirty="0">
                <a:solidFill>
                  <a:schemeClr val="bg1"/>
                </a:solidFill>
                <a:latin typeface="Axiforma Black" panose="00000900000000000000" pitchFamily="2" charset="-18"/>
              </a:rPr>
              <a:t>ALTERNATIVA KREDITIMA BANAKA</a:t>
            </a:r>
            <a:endParaRPr lang="sr-Latn-CS" sz="2800" b="0" strike="noStrike" spc="-1" dirty="0">
              <a:solidFill>
                <a:schemeClr val="bg1"/>
              </a:solidFill>
              <a:latin typeface="Axiforma Black" panose="00000900000000000000" pitchFamily="2" charset="-1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85EEAE-CCED-7367-1C3E-228DBFF146B6}"/>
              </a:ext>
            </a:extLst>
          </p:cNvPr>
          <p:cNvSpPr txBox="1"/>
          <p:nvPr/>
        </p:nvSpPr>
        <p:spPr>
          <a:xfrm>
            <a:off x="8170401" y="1446686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sr-Latn-CS" sz="2400" b="0" strike="noStrike" spc="-1" dirty="0">
                <a:solidFill>
                  <a:schemeClr val="dk1"/>
                </a:solidFill>
                <a:latin typeface="Axiforma Heavy" panose="00000A00000000000000" pitchFamily="2" charset="-18"/>
              </a:rPr>
              <a:t>Fine’sa TRŽIŠNA PONUDA </a:t>
            </a:r>
            <a:r>
              <a:rPr lang="sr-Latn-CS" sz="2400" b="0" strike="noStrike" spc="-1" dirty="0">
                <a:solidFill>
                  <a:schemeClr val="dk1"/>
                </a:solidFill>
                <a:latin typeface="Axiforma Book" panose="00000400000000000000" pitchFamily="2" charset="-18"/>
              </a:rPr>
              <a:t>KOMERCIJALNOG I INVESTICIJSKOG FINANCIRANJA PODUTEZNIKA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9FEA46C-A96C-6C4D-40EF-E2BBBD408A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789" y="2985889"/>
            <a:ext cx="2081411" cy="208141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3BE0323-FBAF-8FA0-4534-44E2BE575A3F}"/>
              </a:ext>
            </a:extLst>
          </p:cNvPr>
          <p:cNvSpPr txBox="1"/>
          <p:nvPr/>
        </p:nvSpPr>
        <p:spPr>
          <a:xfrm>
            <a:off x="5053669" y="4457700"/>
            <a:ext cx="107959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sr-Latn-CS" sz="3200" b="0" strike="noStrike" spc="-1" dirty="0">
                <a:solidFill>
                  <a:schemeClr val="dk1"/>
                </a:solidFill>
                <a:latin typeface="Axiforma SemiBold" panose="00000700000000000000" pitchFamily="2" charset="-18"/>
              </a:rPr>
              <a:t>Revolving i Cesijski (alternativa factoringa) zajam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34BBD1-B1BB-D4F7-3A60-89D8280FD589}"/>
              </a:ext>
            </a:extLst>
          </p:cNvPr>
          <p:cNvSpPr txBox="1"/>
          <p:nvPr/>
        </p:nvSpPr>
        <p:spPr>
          <a:xfrm>
            <a:off x="2362199" y="5522774"/>
            <a:ext cx="1365814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sr-Latn-CS" sz="3600" b="0" strike="noStrike" spc="-1" dirty="0">
                <a:solidFill>
                  <a:schemeClr val="dk1"/>
                </a:solidFill>
                <a:latin typeface="Axiforma SemiBold" panose="00000700000000000000" pitchFamily="2" charset="-18"/>
              </a:rPr>
              <a:t>Investicijsko financiranje kapitala (mezzanine), uspostave održivog rasta kreditne sposobnosti </a:t>
            </a:r>
            <a:r>
              <a:rPr lang="sr-Latn-CS" sz="3600" spc="-1" dirty="0">
                <a:solidFill>
                  <a:schemeClr val="dk1"/>
                </a:solidFill>
                <a:latin typeface="Axiforma SemiBold" panose="00000700000000000000" pitchFamily="2" charset="-18"/>
              </a:rPr>
              <a:t>kod </a:t>
            </a:r>
            <a:r>
              <a:rPr lang="sr-Latn-CS" sz="3600" b="0" strike="noStrike" spc="-1" dirty="0">
                <a:solidFill>
                  <a:schemeClr val="dk1"/>
                </a:solidFill>
                <a:latin typeface="Axiforma SemiBold" panose="00000700000000000000" pitchFamily="2" charset="-18"/>
              </a:rPr>
              <a:t>banaka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sr-Latn-CS" sz="1800" spc="-1" dirty="0">
              <a:solidFill>
                <a:schemeClr val="dk1"/>
              </a:solidFill>
              <a:latin typeface="Axiforma SemiBold" panose="00000700000000000000" pitchFamily="2" charset="-18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sr-Latn-CS" sz="1800" spc="-1" dirty="0">
              <a:solidFill>
                <a:schemeClr val="dk1"/>
              </a:solidFill>
              <a:latin typeface="Axiforma SemiBold" panose="00000700000000000000" pitchFamily="2" charset="-1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1BD20E-13AE-BECA-F8CB-6A19D738CE53}"/>
              </a:ext>
            </a:extLst>
          </p:cNvPr>
          <p:cNvSpPr txBox="1"/>
          <p:nvPr/>
        </p:nvSpPr>
        <p:spPr>
          <a:xfrm>
            <a:off x="2395179" y="7102614"/>
            <a:ext cx="135306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sr-Latn-CS" sz="4000" b="0" strike="noStrike" spc="-1" dirty="0">
                <a:solidFill>
                  <a:schemeClr val="dk1"/>
                </a:solidFill>
                <a:latin typeface="Axiforma SemiBold" panose="00000700000000000000" pitchFamily="2" charset="-18"/>
              </a:rPr>
              <a:t>Financiramo učešće projektnih kredita i leasinga</a:t>
            </a:r>
          </a:p>
        </p:txBody>
      </p:sp>
    </p:spTree>
    <p:extLst>
      <p:ext uri="{BB962C8B-B14F-4D97-AF65-F5344CB8AC3E}">
        <p14:creationId xmlns:p14="http://schemas.microsoft.com/office/powerpoint/2010/main" val="417545776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-164519" y="0"/>
            <a:ext cx="18452519" cy="1037954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267651" y="1359921"/>
            <a:ext cx="13752699" cy="7517379"/>
            <a:chOff x="0" y="0"/>
            <a:chExt cx="3622110" cy="19227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6049EA62-2236-5920-9037-373EF434458C}"/>
              </a:ext>
            </a:extLst>
          </p:cNvPr>
          <p:cNvSpPr txBox="1"/>
          <p:nvPr/>
        </p:nvSpPr>
        <p:spPr>
          <a:xfrm>
            <a:off x="4500154" y="5001288"/>
            <a:ext cx="92615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dirty="0"/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3F4DE6F1-CA85-56B5-2E46-54D3C42D8BB5}"/>
              </a:ext>
            </a:extLst>
          </p:cNvPr>
          <p:cNvSpPr txBox="1"/>
          <p:nvPr/>
        </p:nvSpPr>
        <p:spPr>
          <a:xfrm>
            <a:off x="4484594" y="4992452"/>
            <a:ext cx="9291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dirty="0"/>
          </a:p>
        </p:txBody>
      </p:sp>
      <p:pic>
        <p:nvPicPr>
          <p:cNvPr id="16" name="Picture 15" descr="A building with a clock tower and a blue sky&#10;&#10;Description automatically generated">
            <a:extLst>
              <a:ext uri="{FF2B5EF4-FFF2-40B4-BE49-F238E27FC236}">
                <a16:creationId xmlns:a16="http://schemas.microsoft.com/office/drawing/2014/main" id="{D9496865-7964-0270-A409-D8526F0EBD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359921"/>
            <a:ext cx="13780408" cy="75173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23081E-06A2-99F1-04E6-13AD855E96D0}"/>
              </a:ext>
            </a:extLst>
          </p:cNvPr>
          <p:cNvSpPr txBox="1"/>
          <p:nvPr/>
        </p:nvSpPr>
        <p:spPr>
          <a:xfrm>
            <a:off x="2479535" y="4533900"/>
            <a:ext cx="544526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hr-HR" sz="2000" b="0" strike="noStrike" spc="-1" dirty="0">
                <a:solidFill>
                  <a:schemeClr val="dk1"/>
                </a:solidFill>
                <a:latin typeface="Axiforma Book" panose="00000400000000000000" pitchFamily="2" charset="-18"/>
              </a:rPr>
              <a:t>Računovodstvo, knjigovodstvo, obračun plaća i radni odnosi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hr-HR" sz="2000" b="0" strike="noStrike" spc="-1" dirty="0">
              <a:solidFill>
                <a:schemeClr val="dk1"/>
              </a:solidFill>
              <a:latin typeface="Axiforma Book" panose="00000400000000000000" pitchFamily="2" charset="-18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hr-HR" sz="2000" b="0" strike="noStrike" spc="-1" dirty="0">
                <a:solidFill>
                  <a:schemeClr val="dk1"/>
                </a:solidFill>
                <a:latin typeface="Axiforma Book" panose="00000400000000000000" pitchFamily="2" charset="-18"/>
              </a:rPr>
              <a:t>PODUZETNIK MOŽE OČEKIVATI 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sr-Latn-CS" sz="2000" b="0" strike="noStrike" spc="-1" dirty="0">
                <a:solidFill>
                  <a:schemeClr val="dk1"/>
                </a:solidFill>
                <a:latin typeface="Axiforma Book" panose="00000400000000000000" pitchFamily="2" charset="-18"/>
              </a:rPr>
              <a:t>🗹 Optimizaciju troškova i poreza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sr-Latn-CS" sz="2000" b="0" strike="noStrike" spc="-1" dirty="0">
                <a:solidFill>
                  <a:schemeClr val="dk1"/>
                </a:solidFill>
                <a:latin typeface="Axiforma Book" panose="00000400000000000000" pitchFamily="2" charset="-18"/>
              </a:rPr>
              <a:t>🗹 Veću kreditnu i investicijsku sposobnost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sr-Latn-CS" sz="2000" b="0" strike="noStrike" spc="-1" dirty="0">
                <a:solidFill>
                  <a:schemeClr val="dk1"/>
                </a:solidFill>
                <a:latin typeface="Axiforma Book" panose="00000400000000000000" pitchFamily="2" charset="-18"/>
              </a:rPr>
              <a:t>🗹 Pouzdane podatke -&gt; brže poslovne odluke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hr-HR" sz="2000" spc="-1" dirty="0">
              <a:solidFill>
                <a:schemeClr val="dk1"/>
              </a:solidFill>
              <a:latin typeface="Axiforma Book" panose="00000400000000000000" pitchFamily="2" charset="-18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sr-Latn-CS" sz="2000" b="0" strike="noStrike" spc="-1" dirty="0">
              <a:solidFill>
                <a:schemeClr val="dk1"/>
              </a:solidFill>
              <a:latin typeface="Axiforma Book" panose="00000400000000000000" pitchFamily="2" charset="-18"/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ABA1B478-2821-E53D-664E-78C4AEB69381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6C6DC9-2E77-B12A-B338-1992320F5C71}"/>
              </a:ext>
            </a:extLst>
          </p:cNvPr>
          <p:cNvSpPr txBox="1"/>
          <p:nvPr/>
        </p:nvSpPr>
        <p:spPr>
          <a:xfrm>
            <a:off x="13315762" y="864124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BDBF9856-9E78-A321-AF5E-14D0933BE695}"/>
              </a:ext>
            </a:extLst>
          </p:cNvPr>
          <p:cNvSpPr/>
          <p:nvPr/>
        </p:nvSpPr>
        <p:spPr>
          <a:xfrm rot="10800000">
            <a:off x="-164519" y="1053231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61CD0F-5EBC-6E2E-13E0-B40A638A3DDE}"/>
              </a:ext>
            </a:extLst>
          </p:cNvPr>
          <p:cNvSpPr txBox="1"/>
          <p:nvPr/>
        </p:nvSpPr>
        <p:spPr>
          <a:xfrm>
            <a:off x="523029" y="1409700"/>
            <a:ext cx="709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hr-HR" sz="2800" b="0" strike="noStrike" spc="-1" dirty="0">
                <a:solidFill>
                  <a:schemeClr val="bg1"/>
                </a:solidFill>
                <a:latin typeface="Axiforma Black" panose="00000900000000000000" pitchFamily="2" charset="-18"/>
              </a:rPr>
              <a:t>       OUTSOURCING USLUGA</a:t>
            </a:r>
            <a:endParaRPr lang="sr-Latn-CS" sz="2800" b="0" strike="noStrike" spc="-1" dirty="0">
              <a:solidFill>
                <a:schemeClr val="bg1"/>
              </a:solidFill>
              <a:latin typeface="Axiforma Black" panose="00000900000000000000" pitchFamily="2" charset="-1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98A8AF-3F3C-FC7A-2A71-6001F7D917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789" y="2528689"/>
            <a:ext cx="2081411" cy="20814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2745AD-6993-DED9-EF07-9974D4DBDBC5}"/>
              </a:ext>
            </a:extLst>
          </p:cNvPr>
          <p:cNvSpPr txBox="1"/>
          <p:nvPr/>
        </p:nvSpPr>
        <p:spPr>
          <a:xfrm>
            <a:off x="8170400" y="1485900"/>
            <a:ext cx="798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sr-Latn-CS" sz="2400" b="0" strike="noStrike" spc="-1" dirty="0">
                <a:solidFill>
                  <a:schemeClr val="dk1"/>
                </a:solidFill>
                <a:latin typeface="Axiforma Heavy" panose="00000A00000000000000" pitchFamily="2" charset="-18"/>
              </a:rPr>
              <a:t>Fine’sa OUTSOURCING I/ILI IMPLEMENTACIJA USLUGA</a:t>
            </a:r>
            <a:endParaRPr lang="sr-Latn-CS" sz="2400" b="0" strike="noStrike" spc="-1" dirty="0">
              <a:solidFill>
                <a:schemeClr val="dk1"/>
              </a:solidFill>
              <a:latin typeface="Axiforma Book" panose="00000400000000000000" pitchFamily="2" charset="-1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AA2B4C-5A2C-75E6-B393-C607B07B3BE5}"/>
              </a:ext>
            </a:extLst>
          </p:cNvPr>
          <p:cNvSpPr txBox="1"/>
          <p:nvPr/>
        </p:nvSpPr>
        <p:spPr>
          <a:xfrm>
            <a:off x="8166939" y="5185708"/>
            <a:ext cx="77968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sr-Latn-CS" sz="2800" spc="-1" dirty="0">
                <a:solidFill>
                  <a:schemeClr val="dk1"/>
                </a:solidFill>
                <a:latin typeface="Axiforma Book" panose="00000400000000000000" pitchFamily="2" charset="-18"/>
              </a:rPr>
              <a:t>POGODNOSTI KORIŠTENJEM REVOLING ZAJMA U ROKU </a:t>
            </a:r>
            <a:r>
              <a:rPr lang="sr-Latn-CS" sz="2800" spc="-1" dirty="0">
                <a:solidFill>
                  <a:schemeClr val="dk1"/>
                </a:solidFill>
                <a:latin typeface="Axiforma Black" panose="00000900000000000000" pitchFamily="2" charset="-18"/>
              </a:rPr>
              <a:t>24 SATA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4814D9-3EA5-6B4B-EA13-48FDA5256C4F}"/>
              </a:ext>
            </a:extLst>
          </p:cNvPr>
          <p:cNvSpPr txBox="1"/>
          <p:nvPr/>
        </p:nvSpPr>
        <p:spPr>
          <a:xfrm>
            <a:off x="8153084" y="2856013"/>
            <a:ext cx="779680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sr-Latn-CS" sz="2800" b="0" strike="noStrike" spc="-1" dirty="0">
                <a:solidFill>
                  <a:schemeClr val="dk1"/>
                </a:solidFill>
                <a:latin typeface="Axiforma Black" panose="00000900000000000000" pitchFamily="2" charset="-18"/>
              </a:rPr>
              <a:t>SVI KORISNICI OUTSORCING USLUGA</a:t>
            </a:r>
          </a:p>
          <a:p>
            <a:pPr>
              <a:tabLst>
                <a:tab pos="0" algn="l"/>
              </a:tabLst>
            </a:pPr>
            <a:r>
              <a:rPr lang="sr-Latn-CS" sz="2800" spc="-1" dirty="0">
                <a:solidFill>
                  <a:schemeClr val="dk1"/>
                </a:solidFill>
                <a:latin typeface="Axiforma Book" panose="00000400000000000000" pitchFamily="2" charset="-18"/>
              </a:rPr>
              <a:t>m</a:t>
            </a:r>
            <a:r>
              <a:rPr lang="sr-Latn-CS" sz="2800" b="0" strike="noStrike" spc="-1" dirty="0">
                <a:solidFill>
                  <a:schemeClr val="dk1"/>
                </a:solidFill>
                <a:latin typeface="Axiforma Book" panose="00000400000000000000" pitchFamily="2" charset="-18"/>
              </a:rPr>
              <a:t>ogu koristiti </a:t>
            </a:r>
            <a:r>
              <a:rPr lang="sr-Latn-CS" sz="2800" b="0" strike="noStrike" spc="-1" dirty="0">
                <a:solidFill>
                  <a:schemeClr val="dk1"/>
                </a:solidFill>
                <a:latin typeface="Axiforma Black" panose="00000900000000000000" pitchFamily="2" charset="-18"/>
              </a:rPr>
              <a:t>BONUS</a:t>
            </a:r>
            <a:r>
              <a:rPr lang="sr-Latn-CS" sz="2800" b="0" strike="noStrike" spc="-1" dirty="0">
                <a:solidFill>
                  <a:schemeClr val="dk1"/>
                </a:solidFill>
                <a:latin typeface="Axiforma Book" panose="00000400000000000000" pitchFamily="2" charset="-18"/>
              </a:rPr>
              <a:t> </a:t>
            </a:r>
            <a:br>
              <a:rPr lang="sr-Latn-CS" sz="2800" b="0" strike="noStrike" spc="-1" dirty="0">
                <a:solidFill>
                  <a:schemeClr val="dk1"/>
                </a:solidFill>
                <a:latin typeface="Axiforma Book" panose="00000400000000000000" pitchFamily="2" charset="-18"/>
              </a:rPr>
            </a:br>
            <a:r>
              <a:rPr lang="sr-Latn-CS" sz="2800" b="0" strike="noStrike" spc="-1" dirty="0">
                <a:solidFill>
                  <a:schemeClr val="dk1"/>
                </a:solidFill>
                <a:latin typeface="Axiforma Black" panose="00000900000000000000" pitchFamily="2" charset="-18"/>
              </a:rPr>
              <a:t>računovodstveno, porezno i kontroling savjetovanje </a:t>
            </a:r>
          </a:p>
          <a:p>
            <a:pPr>
              <a:tabLst>
                <a:tab pos="0" algn="l"/>
              </a:tabLst>
            </a:pPr>
            <a:r>
              <a:rPr lang="sr-Latn-CS" sz="2800" b="0" strike="noStrike" spc="-1" dirty="0">
                <a:solidFill>
                  <a:schemeClr val="dk1"/>
                </a:solidFill>
                <a:latin typeface="Axiforma Book" panose="00000400000000000000" pitchFamily="2" charset="-18"/>
              </a:rPr>
              <a:t>kao i: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73B5D3-739B-A371-4C44-170A899DA077}"/>
              </a:ext>
            </a:extLst>
          </p:cNvPr>
          <p:cNvSpPr txBox="1"/>
          <p:nvPr/>
        </p:nvSpPr>
        <p:spPr>
          <a:xfrm>
            <a:off x="2602591" y="7327998"/>
            <a:ext cx="137804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sr-Latn-CS" sz="4000" spc="-1" dirty="0">
                <a:solidFill>
                  <a:schemeClr val="dk1"/>
                </a:solidFill>
                <a:latin typeface="Axiforma Book" panose="00000400000000000000" pitchFamily="2" charset="-18"/>
              </a:rPr>
              <a:t>MI SMO DRUGAČIJI, NISMO ISTI A ODLUKA JE VAŠA</a:t>
            </a:r>
            <a:endParaRPr lang="sr-Latn-CS" sz="4000" spc="-1" dirty="0">
              <a:solidFill>
                <a:schemeClr val="dk1"/>
              </a:solidFill>
              <a:latin typeface="Axiforma Black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01064659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-164519" y="0"/>
            <a:ext cx="18452519" cy="1037954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267651" y="1359921"/>
            <a:ext cx="13752699" cy="7517379"/>
            <a:chOff x="0" y="0"/>
            <a:chExt cx="3622110" cy="19227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6049EA62-2236-5920-9037-373EF434458C}"/>
              </a:ext>
            </a:extLst>
          </p:cNvPr>
          <p:cNvSpPr txBox="1"/>
          <p:nvPr/>
        </p:nvSpPr>
        <p:spPr>
          <a:xfrm>
            <a:off x="4500154" y="5001288"/>
            <a:ext cx="92615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dirty="0"/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3F4DE6F1-CA85-56B5-2E46-54D3C42D8BB5}"/>
              </a:ext>
            </a:extLst>
          </p:cNvPr>
          <p:cNvSpPr txBox="1"/>
          <p:nvPr/>
        </p:nvSpPr>
        <p:spPr>
          <a:xfrm>
            <a:off x="4484594" y="4992452"/>
            <a:ext cx="9291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dirty="0"/>
          </a:p>
        </p:txBody>
      </p:sp>
      <p:pic>
        <p:nvPicPr>
          <p:cNvPr id="16" name="Picture 15" descr="A building with a clock tower and a blue sky&#10;&#10;Description automatically generated">
            <a:extLst>
              <a:ext uri="{FF2B5EF4-FFF2-40B4-BE49-F238E27FC236}">
                <a16:creationId xmlns:a16="http://schemas.microsoft.com/office/drawing/2014/main" id="{D9496865-7964-0270-A409-D8526F0EBD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796" y="1359921"/>
            <a:ext cx="13780408" cy="75173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E9FBD4-AFDE-A411-13D2-0600BA6B2668}"/>
              </a:ext>
            </a:extLst>
          </p:cNvPr>
          <p:cNvSpPr txBox="1"/>
          <p:nvPr/>
        </p:nvSpPr>
        <p:spPr>
          <a:xfrm>
            <a:off x="2717681" y="6812465"/>
            <a:ext cx="1287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2400" b="0" strike="noStrike" spc="-1" dirty="0">
                <a:solidFill>
                  <a:schemeClr val="dk1"/>
                </a:solidFill>
                <a:latin typeface="Axiforma SemiBold" panose="00000700000000000000" pitchFamily="2" charset="-18"/>
              </a:rPr>
              <a:t>Fine’sa Consultings konzultantsk</a:t>
            </a:r>
            <a:r>
              <a:rPr lang="hr-HR" sz="2400" b="0" strike="noStrike" spc="-1" dirty="0">
                <a:solidFill>
                  <a:schemeClr val="dk1"/>
                </a:solidFill>
                <a:latin typeface="Axiforma SemiBold" panose="00000700000000000000" pitchFamily="2" charset="-18"/>
              </a:rPr>
              <a:t>a</a:t>
            </a:r>
            <a:r>
              <a:rPr lang="pt-BR" sz="2400" b="0" strike="noStrike" spc="-1" dirty="0">
                <a:solidFill>
                  <a:schemeClr val="dk1"/>
                </a:solidFill>
                <a:latin typeface="Axiforma SemiBold" panose="00000700000000000000" pitchFamily="2" charset="-18"/>
              </a:rPr>
              <a:t> </a:t>
            </a:r>
            <a:r>
              <a:rPr lang="hr-HR" sz="2400" b="0" strike="noStrike" spc="-1" dirty="0">
                <a:solidFill>
                  <a:schemeClr val="dk1"/>
                </a:solidFill>
                <a:latin typeface="Axiforma SemiBold" panose="00000700000000000000" pitchFamily="2" charset="-18"/>
              </a:rPr>
              <a:t>kompanija</a:t>
            </a:r>
            <a:r>
              <a:rPr lang="pt-BR" sz="2400" b="0" strike="noStrike" spc="-1" dirty="0">
                <a:solidFill>
                  <a:schemeClr val="dk1"/>
                </a:solidFill>
                <a:latin typeface="Axiforma SemiBold" panose="00000700000000000000" pitchFamily="2" charset="-18"/>
              </a:rPr>
              <a:t> usmjeren</a:t>
            </a:r>
            <a:r>
              <a:rPr lang="hr-HR" sz="2400" b="0" strike="noStrike" spc="-1" dirty="0">
                <a:solidFill>
                  <a:schemeClr val="dk1"/>
                </a:solidFill>
                <a:latin typeface="Axiforma SemiBold" panose="00000700000000000000" pitchFamily="2" charset="-18"/>
              </a:rPr>
              <a:t>a</a:t>
            </a:r>
            <a:r>
              <a:rPr lang="pt-BR" sz="2400" b="0" strike="noStrike" spc="-1" dirty="0">
                <a:solidFill>
                  <a:schemeClr val="dk1"/>
                </a:solidFill>
                <a:latin typeface="Axiforma SemiBold" panose="00000700000000000000" pitchFamily="2" charset="-18"/>
              </a:rPr>
              <a:t> na pružanje</a:t>
            </a:r>
            <a:r>
              <a:rPr lang="hr-HR" sz="2400" b="0" strike="noStrike" spc="-1" dirty="0">
                <a:solidFill>
                  <a:schemeClr val="dk1"/>
                </a:solidFill>
                <a:latin typeface="Axiforma SemiBold" panose="00000700000000000000" pitchFamily="2" charset="-18"/>
              </a:rPr>
              <a:t> </a:t>
            </a:r>
            <a:r>
              <a:rPr lang="pt-BR" sz="2400" b="0" strike="noStrike" spc="-1" dirty="0">
                <a:solidFill>
                  <a:schemeClr val="dk1"/>
                </a:solidFill>
                <a:latin typeface="Axiforma SemiBold" panose="00000700000000000000" pitchFamily="2" charset="-18"/>
              </a:rPr>
              <a:t>sveobuhvatne stručne pomoći u izradi i</a:t>
            </a:r>
            <a:r>
              <a:rPr lang="hr-HR" sz="2400" b="0" strike="noStrike" spc="-1" dirty="0">
                <a:solidFill>
                  <a:schemeClr val="dk1"/>
                </a:solidFill>
                <a:latin typeface="Axiforma SemiBold" panose="00000700000000000000" pitchFamily="2" charset="-18"/>
              </a:rPr>
              <a:t> </a:t>
            </a:r>
            <a:r>
              <a:rPr lang="pt-BR" sz="2400" b="0" strike="noStrike" spc="-1" dirty="0">
                <a:solidFill>
                  <a:schemeClr val="dk1"/>
                </a:solidFill>
                <a:latin typeface="Axiforma SemiBold" panose="00000700000000000000" pitchFamily="2" charset="-18"/>
              </a:rPr>
              <a:t>provedbi projekata koji se financiraju iz fondova Europske</a:t>
            </a:r>
            <a:r>
              <a:rPr lang="hr-HR" sz="2400" b="0" strike="noStrike" spc="-1" dirty="0">
                <a:solidFill>
                  <a:schemeClr val="dk1"/>
                </a:solidFill>
                <a:latin typeface="Axiforma SemiBold" panose="00000700000000000000" pitchFamily="2" charset="-18"/>
              </a:rPr>
              <a:t> </a:t>
            </a:r>
            <a:r>
              <a:rPr lang="pt-BR" sz="2400" b="0" strike="noStrike" spc="-1" dirty="0">
                <a:solidFill>
                  <a:schemeClr val="dk1"/>
                </a:solidFill>
                <a:latin typeface="Axiforma SemiBold" panose="00000700000000000000" pitchFamily="2" charset="-18"/>
              </a:rPr>
              <a:t>unije te drugih dostupnih izvora</a:t>
            </a:r>
            <a:r>
              <a:rPr lang="hr-HR" sz="2400" b="0" strike="noStrike" spc="-1" dirty="0">
                <a:solidFill>
                  <a:schemeClr val="dk1"/>
                </a:solidFill>
                <a:latin typeface="Axiforma SemiBold" panose="00000700000000000000" pitchFamily="2" charset="-18"/>
              </a:rPr>
              <a:t> </a:t>
            </a:r>
            <a:r>
              <a:rPr lang="pt-BR" sz="2400" b="0" strike="noStrike" spc="-1" dirty="0">
                <a:solidFill>
                  <a:schemeClr val="dk1"/>
                </a:solidFill>
                <a:latin typeface="Axiforma SemiBold" panose="00000700000000000000" pitchFamily="2" charset="-18"/>
              </a:rPr>
              <a:t>financiranja.</a:t>
            </a:r>
            <a:endParaRPr lang="sr-Latn-CS" sz="2400" b="0" strike="noStrike" spc="-1" dirty="0">
              <a:solidFill>
                <a:schemeClr val="dk1"/>
              </a:solidFill>
              <a:latin typeface="Axiforma SemiBold" panose="00000700000000000000" pitchFamily="2" charset="-1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7522B7-A3A6-0CF3-5075-A0FA42491F23}"/>
              </a:ext>
            </a:extLst>
          </p:cNvPr>
          <p:cNvSpPr txBox="1"/>
          <p:nvPr/>
        </p:nvSpPr>
        <p:spPr>
          <a:xfrm>
            <a:off x="2700621" y="4000638"/>
            <a:ext cx="47822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2400" b="0" strike="noStrike" spc="-1" dirty="0">
                <a:solidFill>
                  <a:schemeClr val="dk1"/>
                </a:solidFill>
                <a:latin typeface="Axiforma Heavy" panose="00000A00000000000000" pitchFamily="2" charset="-18"/>
              </a:rPr>
              <a:t>Naše usluge</a:t>
            </a:r>
            <a:r>
              <a:rPr lang="hr-HR" sz="2400" b="0" strike="noStrike" spc="-1" dirty="0">
                <a:solidFill>
                  <a:schemeClr val="dk1"/>
                </a:solidFill>
                <a:latin typeface="Axiforma Heavy" panose="00000A00000000000000" pitchFamily="2" charset="-18"/>
              </a:rPr>
              <a:t>: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hr-HR" sz="2400" spc="-1" dirty="0">
              <a:solidFill>
                <a:schemeClr val="dk1"/>
              </a:solidFill>
              <a:latin typeface="Axiforma Book" panose="00000400000000000000" pitchFamily="2" charset="-18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sr-Latn-CS" sz="2400" b="0" strike="noStrike" spc="-1" dirty="0">
                <a:solidFill>
                  <a:schemeClr val="dk1"/>
                </a:solidFill>
                <a:latin typeface="Axiforma Book" panose="00000400000000000000" pitchFamily="2" charset="-18"/>
              </a:rPr>
              <a:t>🗹 priprema EU projekata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sr-Latn-CS" sz="2400" b="0" strike="noStrike" spc="-1" dirty="0">
                <a:solidFill>
                  <a:schemeClr val="dk1"/>
                </a:solidFill>
                <a:latin typeface="Axiforma Book" panose="00000400000000000000" pitchFamily="2" charset="-18"/>
              </a:rPr>
              <a:t>🗹 provedba EU projekata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sr-Latn-CS" sz="2400" b="0" strike="noStrike" spc="-1" dirty="0">
                <a:solidFill>
                  <a:schemeClr val="dk1"/>
                </a:solidFill>
                <a:latin typeface="Axiforma Book" panose="00000400000000000000" pitchFamily="2" charset="-18"/>
              </a:rPr>
              <a:t>🗹 financijski instrumenti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sr-Latn-CS" sz="2400" b="0" strike="noStrike" spc="-1" dirty="0">
                <a:solidFill>
                  <a:schemeClr val="dk1"/>
                </a:solidFill>
                <a:latin typeface="Axiforma Book" panose="00000400000000000000" pitchFamily="2" charset="-18"/>
              </a:rPr>
              <a:t>🗹 javna nabava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sr-Latn-CS" sz="2400" b="0" strike="noStrike" spc="-1" dirty="0">
                <a:solidFill>
                  <a:schemeClr val="dk1"/>
                </a:solidFill>
                <a:latin typeface="Axiforma Book" panose="00000400000000000000" pitchFamily="2" charset="-18"/>
              </a:rPr>
              <a:t>🗹 promidžba i vidljivost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DC41E4-82C8-0FE0-9208-6B79FE311CCA}"/>
              </a:ext>
            </a:extLst>
          </p:cNvPr>
          <p:cNvSpPr txBox="1"/>
          <p:nvPr/>
        </p:nvSpPr>
        <p:spPr>
          <a:xfrm>
            <a:off x="8079335" y="2915093"/>
            <a:ext cx="8077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2400" b="0" strike="noStrike" spc="-1" dirty="0">
                <a:solidFill>
                  <a:schemeClr val="dk1"/>
                </a:solidFill>
                <a:latin typeface="Axiforma Heavy" panose="00000A00000000000000" pitchFamily="2" charset="-18"/>
              </a:rPr>
              <a:t>Svaka brojka nosi svoju priču o uspjehu…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pl-PL" sz="2400" spc="-1" dirty="0">
              <a:solidFill>
                <a:schemeClr val="dk1"/>
              </a:solidFill>
              <a:latin typeface="Axiforma Heavy" panose="00000A00000000000000" pitchFamily="2" charset="-18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sr-Latn-CS" sz="2400" b="0" strike="noStrike" spc="-1" dirty="0">
                <a:solidFill>
                  <a:schemeClr val="dk1"/>
                </a:solidFill>
                <a:latin typeface="Axiforma Book" panose="00000400000000000000" pitchFamily="2" charset="-18"/>
              </a:rPr>
              <a:t>400+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sr-Latn-CS" sz="2400" b="0" strike="noStrike" spc="-1" dirty="0">
                <a:solidFill>
                  <a:schemeClr val="dk1"/>
                </a:solidFill>
                <a:latin typeface="Axiforma Book" panose="00000400000000000000" pitchFamily="2" charset="-18"/>
              </a:rPr>
              <a:t>uspješno pripremljnih projektnih prijava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sr-Latn-CS" sz="2400" b="0" strike="noStrike" spc="-1" dirty="0">
              <a:solidFill>
                <a:schemeClr val="dk1"/>
              </a:solidFill>
              <a:latin typeface="Axiforma Book" panose="00000400000000000000" pitchFamily="2" charset="-18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sr-Latn-CS" sz="2400" b="0" strike="noStrike" spc="-1" dirty="0">
                <a:solidFill>
                  <a:schemeClr val="dk1"/>
                </a:solidFill>
                <a:latin typeface="Axiforma Book" panose="00000400000000000000" pitchFamily="2" charset="-18"/>
              </a:rPr>
              <a:t>200+ mil. €ukupna vrijednost projekata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sr-Latn-CS" sz="2400" b="0" strike="noStrike" spc="-1" dirty="0">
              <a:solidFill>
                <a:schemeClr val="dk1"/>
              </a:solidFill>
              <a:latin typeface="Axiforma Book" panose="00000400000000000000" pitchFamily="2" charset="-18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sr-Latn-CS" sz="2400" b="0" strike="noStrike" spc="-1" dirty="0">
                <a:solidFill>
                  <a:schemeClr val="dk1"/>
                </a:solidFill>
                <a:latin typeface="Axiforma Book" panose="00000400000000000000" pitchFamily="2" charset="-18"/>
              </a:rPr>
              <a:t>100+ mil.  €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sr-Latn-CS" sz="2400" b="0" strike="noStrike" spc="-1" dirty="0">
                <a:solidFill>
                  <a:schemeClr val="dk1"/>
                </a:solidFill>
                <a:latin typeface="Axiforma Book" panose="00000400000000000000" pitchFamily="2" charset="-18"/>
              </a:rPr>
              <a:t>ukupna vrijednost ishođenih bezpovratnih 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sr-Latn-CS" sz="2400" b="0" strike="noStrike" spc="-1" dirty="0">
                <a:solidFill>
                  <a:schemeClr val="dk1"/>
                </a:solidFill>
                <a:latin typeface="Axiforma Book" panose="00000400000000000000" pitchFamily="2" charset="-18"/>
              </a:rPr>
              <a:t>sredstava</a:t>
            </a: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A9DC5506-7886-1344-BB99-BC4E400FD8DE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491027-1FDF-A342-8BDE-0A8C475FD9C8}"/>
              </a:ext>
            </a:extLst>
          </p:cNvPr>
          <p:cNvSpPr txBox="1"/>
          <p:nvPr/>
        </p:nvSpPr>
        <p:spPr>
          <a:xfrm>
            <a:off x="12817228" y="8641248"/>
            <a:ext cx="3203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info@finesa-consultings.hr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www.finesa-consultings.hr</a:t>
            </a:r>
          </a:p>
        </p:txBody>
      </p:sp>
      <p:pic>
        <p:nvPicPr>
          <p:cNvPr id="14" name="Picture 13" descr="A gold logo with green text&#10;&#10;Description automatically generated">
            <a:extLst>
              <a:ext uri="{FF2B5EF4-FFF2-40B4-BE49-F238E27FC236}">
                <a16:creationId xmlns:a16="http://schemas.microsoft.com/office/drawing/2014/main" id="{C22ADB9A-A53E-CF45-0362-E9CBA25551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506514"/>
            <a:ext cx="2494124" cy="249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86527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76200" y="0"/>
            <a:ext cx="18452519" cy="1037954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6049EA62-2236-5920-9037-373EF434458C}"/>
              </a:ext>
            </a:extLst>
          </p:cNvPr>
          <p:cNvSpPr txBox="1"/>
          <p:nvPr/>
        </p:nvSpPr>
        <p:spPr>
          <a:xfrm>
            <a:off x="4500154" y="5001288"/>
            <a:ext cx="92615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dirty="0"/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3F4DE6F1-CA85-56B5-2E46-54D3C42D8BB5}"/>
              </a:ext>
            </a:extLst>
          </p:cNvPr>
          <p:cNvSpPr txBox="1"/>
          <p:nvPr/>
        </p:nvSpPr>
        <p:spPr>
          <a:xfrm>
            <a:off x="4484594" y="4992452"/>
            <a:ext cx="9291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dirty="0"/>
          </a:p>
        </p:txBody>
      </p:sp>
      <p:pic>
        <p:nvPicPr>
          <p:cNvPr id="9" name="Picture 8" descr="A gold logo with blue text&#10;&#10;Description automatically generated">
            <a:extLst>
              <a:ext uri="{FF2B5EF4-FFF2-40B4-BE49-F238E27FC236}">
                <a16:creationId xmlns:a16="http://schemas.microsoft.com/office/drawing/2014/main" id="{8EE592FE-BCDA-5DA9-AC20-EB62E153DF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600" y="1640100"/>
            <a:ext cx="2055600" cy="2055600"/>
          </a:xfrm>
          <a:prstGeom prst="rect">
            <a:avLst/>
          </a:prstGeom>
        </p:spPr>
      </p:pic>
      <p:sp>
        <p:nvSpPr>
          <p:cNvPr id="11" name="Freeform 7">
            <a:extLst>
              <a:ext uri="{FF2B5EF4-FFF2-40B4-BE49-F238E27FC236}">
                <a16:creationId xmlns:a16="http://schemas.microsoft.com/office/drawing/2014/main" id="{B5D96EF0-C7C7-F3D1-B8A9-9204E0856F94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A2F239-DF39-DAFB-F6B4-701640D27EA5}"/>
              </a:ext>
            </a:extLst>
          </p:cNvPr>
          <p:cNvSpPr txBox="1"/>
          <p:nvPr/>
        </p:nvSpPr>
        <p:spPr>
          <a:xfrm>
            <a:off x="12817228" y="8641248"/>
            <a:ext cx="3203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info@finesa-conceptus.hr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www.finesa-conceptus.hr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CBE61C-855A-97D1-7F35-7D34F6D6E64E}"/>
              </a:ext>
            </a:extLst>
          </p:cNvPr>
          <p:cNvSpPr txBox="1"/>
          <p:nvPr/>
        </p:nvSpPr>
        <p:spPr>
          <a:xfrm>
            <a:off x="2401200" y="3725141"/>
            <a:ext cx="5066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0" algn="l"/>
              </a:tabLst>
            </a:pPr>
            <a:r>
              <a:rPr lang="hr-HR" b="0" strike="noStrike" spc="-1" dirty="0">
                <a:solidFill>
                  <a:schemeClr val="dk1"/>
                </a:solidFill>
                <a:latin typeface="Axiforma Book" panose="00000400000000000000" pitchFamily="2" charset="-18"/>
              </a:rPr>
              <a:t>„BOTIQUE STANOGRADNJA“, atraktivne lokacije; višenamjensko korištenje (stanovanje, turizam) projektni modeli 8-15 stanova po zgradi (ekskluzivne mikrolokacije)</a:t>
            </a:r>
          </a:p>
          <a:p>
            <a:pPr>
              <a:tabLst>
                <a:tab pos="0" algn="l"/>
              </a:tabLst>
            </a:pPr>
            <a:endParaRPr lang="hr-HR" spc="-1" dirty="0">
              <a:solidFill>
                <a:schemeClr val="dk1"/>
              </a:solidFill>
              <a:latin typeface="Axiforma Book" panose="00000400000000000000" pitchFamily="2" charset="-18"/>
            </a:endParaRPr>
          </a:p>
          <a:p>
            <a:pPr>
              <a:tabLst>
                <a:tab pos="0" algn="l"/>
              </a:tabLst>
            </a:pPr>
            <a:endParaRPr lang="hr-HR" b="0" strike="noStrike" spc="-1" dirty="0">
              <a:solidFill>
                <a:schemeClr val="dk1"/>
              </a:solidFill>
              <a:latin typeface="Axiforma Book" panose="00000400000000000000" pitchFamily="2" charset="-18"/>
            </a:endParaRPr>
          </a:p>
          <a:p>
            <a:pPr>
              <a:tabLst>
                <a:tab pos="0" algn="l"/>
              </a:tabLst>
            </a:pPr>
            <a:r>
              <a:rPr lang="hr-HR" b="0" strike="noStrike" spc="-1" dirty="0">
                <a:solidFill>
                  <a:schemeClr val="dk1"/>
                </a:solidFill>
                <a:latin typeface="Axiforma Book" panose="00000400000000000000" pitchFamily="2" charset="-18"/>
              </a:rPr>
              <a:t>Integrirani pristup + niskoenergetska gradnja + personalizacija: od planiranja do izvedbe </a:t>
            </a:r>
          </a:p>
          <a:p>
            <a:pPr>
              <a:tabLst>
                <a:tab pos="0" algn="l"/>
              </a:tabLst>
            </a:pPr>
            <a:endParaRPr lang="hr-HR" spc="-1" dirty="0">
              <a:solidFill>
                <a:schemeClr val="dk1"/>
              </a:solidFill>
              <a:latin typeface="Axiforma Book" panose="00000400000000000000" pitchFamily="2" charset="-18"/>
            </a:endParaRPr>
          </a:p>
          <a:p>
            <a:pPr>
              <a:tabLst>
                <a:tab pos="0" algn="l"/>
              </a:tabLst>
            </a:pPr>
            <a:endParaRPr lang="hr-HR" b="0" strike="noStrike" spc="-1" dirty="0">
              <a:solidFill>
                <a:schemeClr val="dk1"/>
              </a:solidFill>
              <a:latin typeface="Axiforma Book" panose="00000400000000000000" pitchFamily="2" charset="-18"/>
            </a:endParaRPr>
          </a:p>
          <a:p>
            <a:pPr>
              <a:tabLst>
                <a:tab pos="0" algn="l"/>
              </a:tabLst>
            </a:pPr>
            <a:r>
              <a:rPr lang="hr-HR" b="0" strike="noStrike" spc="-1" dirty="0">
                <a:solidFill>
                  <a:schemeClr val="dk1"/>
                </a:solidFill>
                <a:latin typeface="Axiforma Book" panose="00000400000000000000" pitchFamily="2" charset="-18"/>
              </a:rPr>
              <a:t>Iskustvo managementa + spoj estetike + funkcionalni sustavi 1.klase</a:t>
            </a:r>
          </a:p>
        </p:txBody>
      </p:sp>
      <p:pic>
        <p:nvPicPr>
          <p:cNvPr id="10" name="Picture Placeholder 10" descr="Fine'sa Credos d.d. financijska kompanija">
            <a:extLst>
              <a:ext uri="{FF2B5EF4-FFF2-40B4-BE49-F238E27FC236}">
                <a16:creationId xmlns:a16="http://schemas.microsoft.com/office/drawing/2014/main" id="{2973ADEC-6A99-ED4F-864C-CF2399E19EEB}"/>
              </a:ext>
            </a:extLst>
          </p:cNvPr>
          <p:cNvPicPr/>
          <p:nvPr/>
        </p:nvPicPr>
        <p:blipFill>
          <a:blip r:embed="rId7"/>
          <a:srcRect l="18135" r="18135"/>
          <a:stretch/>
        </p:blipFill>
        <p:spPr>
          <a:xfrm>
            <a:off x="7696201" y="2857500"/>
            <a:ext cx="7889180" cy="4248490"/>
          </a:xfrm>
          <a:prstGeom prst="rect">
            <a:avLst/>
          </a:prstGeom>
          <a:ln w="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3E3607-A597-3227-E344-C5BE1575EC11}"/>
              </a:ext>
            </a:extLst>
          </p:cNvPr>
          <p:cNvSpPr txBox="1"/>
          <p:nvPr/>
        </p:nvSpPr>
        <p:spPr>
          <a:xfrm>
            <a:off x="3048000" y="8335355"/>
            <a:ext cx="92600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strike="noStrike" spc="-1" dirty="0">
                <a:solidFill>
                  <a:schemeClr val="dk1"/>
                </a:solidFill>
                <a:latin typeface="Axiforma Heavy" panose="00000A00000000000000" pitchFamily="2" charset="-18"/>
              </a:rPr>
              <a:t>INVESTICIJSKA KOMPANIJA STANOGRADNJE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401916350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-76200" y="0"/>
            <a:ext cx="18452519" cy="1037954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6049EA62-2236-5920-9037-373EF434458C}"/>
              </a:ext>
            </a:extLst>
          </p:cNvPr>
          <p:cNvSpPr txBox="1"/>
          <p:nvPr/>
        </p:nvSpPr>
        <p:spPr>
          <a:xfrm>
            <a:off x="4500154" y="5001288"/>
            <a:ext cx="92615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dirty="0"/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3F4DE6F1-CA85-56B5-2E46-54D3C42D8BB5}"/>
              </a:ext>
            </a:extLst>
          </p:cNvPr>
          <p:cNvSpPr txBox="1"/>
          <p:nvPr/>
        </p:nvSpPr>
        <p:spPr>
          <a:xfrm>
            <a:off x="4484594" y="4992452"/>
            <a:ext cx="9291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D0A50D-21E0-3150-775E-3B3F40646C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200" y="1847850"/>
            <a:ext cx="8763000" cy="6572250"/>
          </a:xfrm>
          <a:prstGeom prst="rect">
            <a:avLst/>
          </a:prstGeom>
        </p:spPr>
      </p:pic>
      <p:sp>
        <p:nvSpPr>
          <p:cNvPr id="18" name="Freeform 7">
            <a:extLst>
              <a:ext uri="{FF2B5EF4-FFF2-40B4-BE49-F238E27FC236}">
                <a16:creationId xmlns:a16="http://schemas.microsoft.com/office/drawing/2014/main" id="{441BDE70-32C1-0EA0-7FE6-7F1EDEA94188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2FE211-34ED-148E-C7E9-1E5B25ABDF40}"/>
              </a:ext>
            </a:extLst>
          </p:cNvPr>
          <p:cNvSpPr txBox="1"/>
          <p:nvPr/>
        </p:nvSpPr>
        <p:spPr>
          <a:xfrm>
            <a:off x="12268200" y="8343900"/>
            <a:ext cx="4028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ZADAR</a:t>
            </a:r>
          </a:p>
          <a:p>
            <a:pPr algn="r"/>
            <a:r>
              <a:rPr lang="hr-HR" sz="3600" dirty="0">
                <a:latin typeface="Axiforma Black" panose="00000900000000000000" pitchFamily="2" charset="-18"/>
              </a:rPr>
              <a:t> </a:t>
            </a:r>
            <a:r>
              <a:rPr lang="hr-HR" sz="3600" dirty="0">
                <a:latin typeface="Axiforma" panose="00000500000000000000" pitchFamily="2" charset="-18"/>
              </a:rPr>
              <a:t>Vrsi Mulo</a:t>
            </a:r>
          </a:p>
        </p:txBody>
      </p:sp>
      <p:pic>
        <p:nvPicPr>
          <p:cNvPr id="21" name="Picture 20" descr="A gold logo with blue text&#10;&#10;Description automatically generated">
            <a:extLst>
              <a:ext uri="{FF2B5EF4-FFF2-40B4-BE49-F238E27FC236}">
                <a16:creationId xmlns:a16="http://schemas.microsoft.com/office/drawing/2014/main" id="{9E0BE1FC-D6A1-39C6-F93F-EAB7B3993B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569" y="1846144"/>
            <a:ext cx="2285714" cy="2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2914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-76200" y="0"/>
            <a:ext cx="18452519" cy="1037954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6049EA62-2236-5920-9037-373EF434458C}"/>
              </a:ext>
            </a:extLst>
          </p:cNvPr>
          <p:cNvSpPr txBox="1"/>
          <p:nvPr/>
        </p:nvSpPr>
        <p:spPr>
          <a:xfrm>
            <a:off x="4500154" y="5001288"/>
            <a:ext cx="92615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dirty="0"/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3F4DE6F1-CA85-56B5-2E46-54D3C42D8BB5}"/>
              </a:ext>
            </a:extLst>
          </p:cNvPr>
          <p:cNvSpPr txBox="1"/>
          <p:nvPr/>
        </p:nvSpPr>
        <p:spPr>
          <a:xfrm>
            <a:off x="4484594" y="4992452"/>
            <a:ext cx="9291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89F65E-A907-6348-9A41-A0722044D9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200" y="1718474"/>
            <a:ext cx="8991600" cy="6725602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AD076512-85EF-88DA-60AE-5BC2B2451C10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359DEC-5DE2-EB3F-71DC-C0ADBF02C20B}"/>
              </a:ext>
            </a:extLst>
          </p:cNvPr>
          <p:cNvSpPr txBox="1"/>
          <p:nvPr/>
        </p:nvSpPr>
        <p:spPr>
          <a:xfrm>
            <a:off x="12779521" y="8364249"/>
            <a:ext cx="2945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ZADAR</a:t>
            </a:r>
          </a:p>
          <a:p>
            <a:pPr algn="r"/>
            <a:r>
              <a:rPr lang="hr-HR" sz="3600" dirty="0">
                <a:latin typeface="Axiforma Black" panose="00000900000000000000" pitchFamily="2" charset="-18"/>
              </a:rPr>
              <a:t> </a:t>
            </a:r>
            <a:r>
              <a:rPr lang="hr-HR" sz="3600" dirty="0">
                <a:latin typeface="Axiforma" panose="00000500000000000000" pitchFamily="2" charset="-18"/>
              </a:rPr>
              <a:t>Diklo</a:t>
            </a:r>
          </a:p>
        </p:txBody>
      </p:sp>
      <p:pic>
        <p:nvPicPr>
          <p:cNvPr id="14" name="Picture 13" descr="A gold logo with blue text&#10;&#10;Description automatically generated">
            <a:extLst>
              <a:ext uri="{FF2B5EF4-FFF2-40B4-BE49-F238E27FC236}">
                <a16:creationId xmlns:a16="http://schemas.microsoft.com/office/drawing/2014/main" id="{A3E6346D-D4F2-CDDC-30FC-4F7C1436DD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569" y="1846144"/>
            <a:ext cx="2285714" cy="2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3950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1774</TotalTime>
  <Words>481</Words>
  <Application>Microsoft Office PowerPoint</Application>
  <PresentationFormat>Custom</PresentationFormat>
  <Paragraphs>111</Paragraphs>
  <Slides>16</Slides>
  <Notes>13</Notes>
  <HiddenSlides>0</HiddenSlides>
  <MMClips>16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Axiforma Heavy</vt:lpstr>
      <vt:lpstr>Arial</vt:lpstr>
      <vt:lpstr>Calibri</vt:lpstr>
      <vt:lpstr>Axiforma Book</vt:lpstr>
      <vt:lpstr>Axiforma Black</vt:lpstr>
      <vt:lpstr>Axiforma SemiBold</vt:lpstr>
      <vt:lpstr>Axiforma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Dodajte naslov</dc:title>
  <cp:lastModifiedBy>Žarko Strelec</cp:lastModifiedBy>
  <cp:revision>15</cp:revision>
  <cp:lastPrinted>2025-12-03T11:59:47Z</cp:lastPrinted>
  <dcterms:created xsi:type="dcterms:W3CDTF">2006-08-16T00:00:00Z</dcterms:created>
  <dcterms:modified xsi:type="dcterms:W3CDTF">2025-12-04T06:21:34Z</dcterms:modified>
  <dc:identifier>DAG54lhzobw</dc:identifier>
</cp:coreProperties>
</file>